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29" r:id="rId3"/>
    <p:sldId id="339" r:id="rId4"/>
    <p:sldId id="330" r:id="rId5"/>
    <p:sldId id="331" r:id="rId6"/>
    <p:sldId id="332" r:id="rId7"/>
    <p:sldId id="333" r:id="rId8"/>
    <p:sldId id="336" r:id="rId9"/>
    <p:sldId id="337" r:id="rId10"/>
    <p:sldId id="33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63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6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5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3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3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346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95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43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7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3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902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10668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ka-GE" dirty="0" smtClean="0"/>
              <a:t>აქციების </a:t>
            </a:r>
            <a:r>
              <a:rPr lang="ka-GE" dirty="0" smtClean="0"/>
              <a:t>ბაზარი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192" y="6165304"/>
            <a:ext cx="2466796" cy="464687"/>
          </a:xfrm>
        </p:spPr>
        <p:txBody>
          <a:bodyPr>
            <a:normAutofit/>
          </a:bodyPr>
          <a:lstStyle/>
          <a:p>
            <a:r>
              <a:rPr lang="ka-GE" dirty="0" smtClean="0"/>
              <a:t>გრიგოლ მოდებაძე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1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r>
              <a:rPr lang="ka-GE" sz="4400" dirty="0" smtClean="0"/>
              <a:t>ამოცანები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7. კომპანიის აქცია არ იხდის დივიდენდებს პირველი 5 წლის განმავლობაში. შემდეგ კი დივიდენდი იქნება ერთ აქციაზე 1ლ, ზრდის გარეშე, თუ წლიური მოგების დონეა 10% რას უდრის აქციის მიმდინარე ფასი</a:t>
            </a:r>
          </a:p>
          <a:p>
            <a:pPr algn="l"/>
            <a:endParaRPr lang="ka-GE" dirty="0"/>
          </a:p>
          <a:p>
            <a:pPr algn="l"/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224543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/>
          <a:lstStyle/>
          <a:p>
            <a:pPr marL="182880" indent="0">
              <a:buNone/>
            </a:pPr>
            <a:r>
              <a:rPr lang="ka-GE" dirty="0" smtClean="0"/>
              <a:t>შესავალი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just"/>
            <a:r>
              <a:rPr lang="ka-GE" dirty="0" smtClean="0"/>
              <a:t>აქციების ფლობა რომელიმე კომპანიაში ნიშნავს მისი წილის ქონას. აქციონერი ფლობს ფირმის </a:t>
            </a:r>
            <a:r>
              <a:rPr lang="ka-GE" dirty="0" smtClean="0"/>
              <a:t>მოგების პროცენტს</a:t>
            </a:r>
            <a:r>
              <a:rPr lang="ka-GE" dirty="0" smtClean="0"/>
              <a:t>. </a:t>
            </a:r>
          </a:p>
          <a:p>
            <a:pPr algn="just"/>
            <a:endParaRPr lang="ka-GE" dirty="0"/>
          </a:p>
          <a:p>
            <a:pPr algn="just"/>
            <a:r>
              <a:rPr lang="ka-GE" dirty="0" smtClean="0"/>
              <a:t>ინვესტორი მოგებას ნახულობს ორი მხრიდან: (1) დროთა განმავლობაში აქციის ფასის </a:t>
            </a:r>
            <a:r>
              <a:rPr lang="ka-GE" dirty="0" smtClean="0"/>
              <a:t>მომატებით </a:t>
            </a:r>
            <a:r>
              <a:rPr lang="ka-GE" dirty="0" smtClean="0"/>
              <a:t>და (2) </a:t>
            </a:r>
            <a:r>
              <a:rPr lang="ka-GE" dirty="0" smtClean="0"/>
              <a:t>დივიდენდებით </a:t>
            </a:r>
            <a:r>
              <a:rPr lang="ka-GE" dirty="0" smtClean="0"/>
              <a:t>რომელსაც ფირმა </a:t>
            </a:r>
            <a:r>
              <a:rPr lang="ka-GE" dirty="0" smtClean="0"/>
              <a:t>უხდის აქციონერებს. </a:t>
            </a:r>
            <a:endParaRPr lang="ka-GE" dirty="0" smtClean="0"/>
          </a:p>
          <a:p>
            <a:pPr algn="just"/>
            <a:endParaRPr lang="ka-GE" dirty="0"/>
          </a:p>
          <a:p>
            <a:pPr algn="just"/>
            <a:r>
              <a:rPr lang="ka-GE" dirty="0" smtClean="0"/>
              <a:t>აქცია უფრო რისკიანად ითვლება ვიდრე ობლიგაცია, რადგან </a:t>
            </a:r>
            <a:r>
              <a:rPr lang="ka-GE" dirty="0" smtClean="0"/>
              <a:t>ობლიგაციის </a:t>
            </a:r>
            <a:r>
              <a:rPr lang="ka-GE" dirty="0" smtClean="0"/>
              <a:t>მფლობელები უფრო პრიორიტეტულია გადახდის თვალსაზრისით, ვიდრე აქციის მფლბელები როცა კომპანიას </a:t>
            </a:r>
            <a:r>
              <a:rPr lang="ka-GE" dirty="0" smtClean="0"/>
              <a:t>ექმნება პრობლემა .</a:t>
            </a:r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94213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6" name="Rectangle 10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077200" cy="1143000"/>
          </a:xfrm>
        </p:spPr>
        <p:txBody>
          <a:bodyPr/>
          <a:lstStyle/>
          <a:p>
            <a:pPr marL="0" indent="0">
              <a:buNone/>
            </a:pPr>
            <a:r>
              <a:rPr lang="ka-GE" sz="3600" smtClean="0"/>
              <a:t>აქციის მაგალითი</a:t>
            </a:r>
            <a:endParaRPr lang="en-US" sz="3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2006 Pearson Addison-Wesley. All rights reserved.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11-</a:t>
            </a:r>
            <a:fld id="{1581F04E-DC29-480B-B0D4-5C820B4639EE}" type="slidenum">
              <a:rPr lang="en-US"/>
              <a:pPr/>
              <a:t>3</a:t>
            </a:fld>
            <a:endParaRPr lang="en-CA"/>
          </a:p>
        </p:txBody>
      </p:sp>
      <p:pic>
        <p:nvPicPr>
          <p:cNvPr id="6042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09700"/>
            <a:ext cx="7161213" cy="473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2392363" y="6115050"/>
            <a:ext cx="4359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rgbClr val="631E11"/>
                </a:solidFill>
              </a:rPr>
              <a:t>Figure 11.1  </a:t>
            </a:r>
            <a:r>
              <a:rPr lang="en-US" sz="1600" dirty="0">
                <a:solidFill>
                  <a:srgbClr val="631E11"/>
                </a:solidFill>
              </a:rPr>
              <a:t>Wien Consolidated Airlines Stock</a:t>
            </a:r>
          </a:p>
        </p:txBody>
      </p:sp>
    </p:spTree>
    <p:extLst>
      <p:ext uri="{BB962C8B-B14F-4D97-AF65-F5344CB8AC3E}">
        <p14:creationId xmlns:p14="http://schemas.microsoft.com/office/powerpoint/2010/main" val="371122264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dirty="0" smtClean="0"/>
              <a:t>ერთ პერიოდიანი მოდელი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just"/>
            <a:r>
              <a:rPr lang="ka-GE" dirty="0" smtClean="0"/>
              <a:t>დავუშვათ დამატებითი თანხა გაქვს და გსურს რომ ერთი წლით ჩადო ინვესტიციაში, ერთი წილს შემდეგ კი გაყიდო ინვესტიცია და აიღო თანხა.  </a:t>
            </a:r>
          </a:p>
          <a:p>
            <a:pPr algn="just"/>
            <a:endParaRPr lang="ka-GE" dirty="0"/>
          </a:p>
          <a:p>
            <a:pPr algn="just"/>
            <a:r>
              <a:rPr lang="ka-GE" dirty="0" smtClean="0"/>
              <a:t>აქცია ღირს 50ლ და გიხდის დივიდენდს წიურად 0,16ლ-ს. მოსალოდნელია რომ ერთი წლის შემდეგ აქცია ეღირება 60ლ. </a:t>
            </a:r>
          </a:p>
          <a:p>
            <a:pPr algn="just"/>
            <a:endParaRPr lang="ka-GE" dirty="0"/>
          </a:p>
          <a:p>
            <a:pPr algn="just"/>
            <a:r>
              <a:rPr lang="ka-GE" dirty="0" smtClean="0"/>
              <a:t>აქციის დღევანდელი ფასი (ისევე როგორც ნებისმიერი ფასიანი ქაღალდის) არის ყველა სამომავლოდ მიღებული თანხების დისკონტირებული ღირებულება.</a:t>
            </a:r>
          </a:p>
          <a:p>
            <a:pPr algn="just"/>
            <a:endParaRPr lang="ka-GE" dirty="0" smtClean="0"/>
          </a:p>
          <a:p>
            <a:pPr algn="just"/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91428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dirty="0" smtClean="0"/>
              <a:t>ერთ პერიოდიანი მოდელი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88961" y="1556792"/>
                <a:ext cx="7994176" cy="4738239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ka-GE" dirty="0" smtClean="0">
                    <a:latin typeface="Cambria Math"/>
                  </a:rPr>
                  <a:t>განვიხილოთ ერთ პერიოდიანი მოდელი, როდესაც აქციას </a:t>
                </a:r>
                <a:r>
                  <a:rPr lang="ka-GE" dirty="0" smtClean="0">
                    <a:latin typeface="Cambria Math"/>
                  </a:rPr>
                  <a:t>ფლობთ </a:t>
                </a:r>
                <a:r>
                  <a:rPr lang="ka-GE" dirty="0" smtClean="0">
                    <a:latin typeface="Cambria Math"/>
                  </a:rPr>
                  <a:t>ერთი </a:t>
                </a:r>
                <a:r>
                  <a:rPr lang="ka-GE" dirty="0" smtClean="0">
                    <a:latin typeface="Cambria Math"/>
                  </a:rPr>
                  <a:t>წლის ვადით </a:t>
                </a:r>
                <a:r>
                  <a:rPr lang="ka-GE" dirty="0" smtClean="0">
                    <a:latin typeface="Cambria Math"/>
                  </a:rPr>
                  <a:t>და შემდეგ </a:t>
                </a:r>
                <a:r>
                  <a:rPr lang="ka-GE" dirty="0" smtClean="0">
                    <a:latin typeface="Cambria Math"/>
                  </a:rPr>
                  <a:t>ყიდით.</a:t>
                </a:r>
                <a:endParaRPr lang="ka-GE" dirty="0" smtClean="0">
                  <a:latin typeface="Cambria Math"/>
                </a:endParaRPr>
              </a:p>
              <a:p>
                <a:pPr algn="l"/>
                <a:r>
                  <a:rPr lang="ka-GE" dirty="0" smtClean="0">
                    <a:latin typeface="Cambria Math"/>
                  </a:rPr>
                  <a:t>ერთი წლის შემდეგ თქვენ მიიღეებთ დივიდენდს და ასევე აქციის ფასს, რაც ეღირება ის </a:t>
                </a:r>
                <a:r>
                  <a:rPr lang="ka-GE" dirty="0" smtClean="0">
                    <a:latin typeface="Cambria Math"/>
                  </a:rPr>
                  <a:t>ერთი </a:t>
                </a:r>
                <a:r>
                  <a:rPr lang="ka-GE" dirty="0" smtClean="0">
                    <a:latin typeface="Cambria Math"/>
                  </a:rPr>
                  <a:t>წლის შემდეგ:</a:t>
                </a:r>
                <a:endParaRPr lang="ka-GE" i="1" dirty="0">
                  <a:latin typeface="Cambria Math"/>
                </a:endParaRPr>
              </a:p>
              <a:p>
                <a:pPr algn="l"/>
                <a:endParaRPr lang="ka-GE" i="1" dirty="0" smtClean="0">
                  <a:latin typeface="Cambria Math"/>
                </a:endParaRPr>
              </a:p>
              <a:p>
                <a:pPr algn="l"/>
                <a:endParaRPr lang="ka-GE" i="1" dirty="0">
                  <a:latin typeface="Cambria Math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a-GE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ka-G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ka-GE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a-GE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𝐷𝑖𝑣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ka-GE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𝑒</m:t>
                              </m:r>
                            </m:sub>
                          </m:sSub>
                        </m:den>
                      </m:f>
                      <m:r>
                        <a:rPr lang="ka-GE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ka-GE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a-GE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ka-GE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𝑒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algn="l"/>
                <a:endParaRPr lang="en-US" dirty="0"/>
              </a:p>
              <a:p>
                <a:pPr algn="l"/>
                <a14:m>
                  <m:oMath xmlns:m="http://schemas.openxmlformats.org/officeDocument/2006/math">
                    <m:sSub>
                      <m:sSubPr>
                        <m:ctrlPr>
                          <a:rPr lang="ka-GE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/>
                  <a:t> - </a:t>
                </a:r>
                <a:r>
                  <a:rPr lang="ka-GE" dirty="0" smtClean="0"/>
                  <a:t>აქციის მინდინარე ფასი</a:t>
                </a:r>
                <a:endParaRPr lang="en-US" dirty="0" smtClean="0"/>
              </a:p>
              <a:p>
                <a:pPr algn="l"/>
                <a14:m>
                  <m:oMath xmlns:m="http://schemas.openxmlformats.org/officeDocument/2006/math">
                    <m:sSub>
                      <m:sSubPr>
                        <m:ctrlPr>
                          <a:rPr lang="ka-GE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𝐷𝑖𝑣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ka-GE" dirty="0" smtClean="0"/>
                  <a:t> - ერთი წლის შემდეგ გადახდილი დივიდენდი</a:t>
                </a:r>
                <a:endParaRPr lang="en-US" dirty="0" smtClean="0"/>
              </a:p>
              <a:p>
                <a:pPr algn="l"/>
                <a14:m>
                  <m:oMath xmlns:m="http://schemas.openxmlformats.org/officeDocument/2006/math">
                    <m:sSub>
                      <m:sSubPr>
                        <m:ctrlPr>
                          <a:rPr lang="ka-GE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ka-GE" dirty="0" smtClean="0"/>
                  <a:t> - აქციის ფასი ერთი წლის შემდეგ</a:t>
                </a:r>
                <a:endParaRPr lang="en-US" dirty="0" smtClean="0"/>
              </a:p>
              <a:p>
                <a:pPr algn="l"/>
                <a14:m>
                  <m:oMath xmlns:m="http://schemas.openxmlformats.org/officeDocument/2006/math">
                    <m:sSub>
                      <m:sSubPr>
                        <m:ctrlPr>
                          <a:rPr lang="ka-GE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ka-GE" dirty="0" smtClean="0"/>
                  <a:t> -  აქციის მოგების დონე</a:t>
                </a: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88961" y="1556792"/>
                <a:ext cx="7994176" cy="4738239"/>
              </a:xfrm>
              <a:blipFill rotWithShape="0">
                <a:blip r:embed="rId2"/>
                <a:stretch>
                  <a:fillRect l="-686" t="-15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54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dirty="0" smtClean="0"/>
              <a:t>ზოგადი მოდელი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75564" y="1323833"/>
                <a:ext cx="7994176" cy="5189561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ka-GE" dirty="0" smtClean="0"/>
                  <a:t>ერთპერიოდიანი </a:t>
                </a:r>
                <a:r>
                  <a:rPr lang="ka-GE" dirty="0" smtClean="0"/>
                  <a:t>მოდელის განზოგადება: როდესაც აქციონერი აქციას ფლობს </a:t>
                </a:r>
                <a:r>
                  <a:rPr lang="en-US" dirty="0"/>
                  <a:t>n</a:t>
                </a:r>
                <a:r>
                  <a:rPr lang="ka-GE" dirty="0" smtClean="0"/>
                  <a:t> წლის მანძილზე და ყოველ წელს იღებს დივიდენდებს</a:t>
                </a:r>
                <a:r>
                  <a:rPr lang="ka-GE" dirty="0" smtClean="0"/>
                  <a:t>, ასევე </a:t>
                </a:r>
                <a:r>
                  <a:rPr lang="en-US" dirty="0" smtClean="0"/>
                  <a:t>n</a:t>
                </a:r>
                <a:r>
                  <a:rPr lang="ka-GE" dirty="0" smtClean="0"/>
                  <a:t> წლის ბოლოს </a:t>
                </a:r>
                <a:r>
                  <a:rPr lang="ka-GE" dirty="0" smtClean="0"/>
                  <a:t>თვენ მიიღებთ აქციის იმ დროინდელ ღირებულებას.  მაშინ მისი ფორმულა იქნება:</a:t>
                </a:r>
              </a:p>
              <a:p>
                <a:pPr algn="just"/>
                <a:endParaRPr lang="ka-GE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a-GE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ka-GE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ka-GE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𝐷𝑖𝑣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𝑒</m:t>
                              </m:r>
                            </m:sub>
                          </m:sSub>
                        </m:den>
                      </m:f>
                      <m:r>
                        <a:rPr lang="ka-GE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ka-GE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𝐷𝑖𝑣</m:t>
                              </m:r>
                            </m:e>
                            <m:sub>
                              <m:r>
                                <a:rPr lang="ka-GE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1+</m:t>
                              </m:r>
                              <m:sSub>
                                <m:sSubPr>
                                  <m:ctrlPr>
                                    <a:rPr lang="ka-G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𝑒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ka-GE" b="0" i="1" smtClean="0">
                          <a:latin typeface="Cambria Math"/>
                        </a:rPr>
                        <m:t>+…</m:t>
                      </m:r>
                      <m:f>
                        <m:fPr>
                          <m:ctrlPr>
                            <a:rPr lang="ka-GE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𝐷𝑖𝑣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(1+</m:t>
                              </m:r>
                              <m:sSub>
                                <m:sSubPr>
                                  <m:ctrlPr>
                                    <a:rPr lang="ka-G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𝑒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ka-GE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ka-GE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(1+</m:t>
                              </m:r>
                              <m:sSub>
                                <m:sSubPr>
                                  <m:ctrlPr>
                                    <a:rPr lang="ka-G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𝑒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algn="just"/>
                <a:endParaRPr lang="en-US" dirty="0"/>
              </a:p>
              <a:p>
                <a:pPr algn="just"/>
                <a:r>
                  <a:rPr lang="ka-GE" dirty="0" smtClean="0"/>
                  <a:t>თუ უსასრულოდ </a:t>
                </a:r>
                <a:r>
                  <a:rPr lang="ka-GE" dirty="0" smtClean="0"/>
                  <a:t>მიიღებთ </a:t>
                </a:r>
                <a:r>
                  <a:rPr lang="ka-GE" dirty="0" smtClean="0"/>
                  <a:t>დივიდენდებს, მაშინ</a:t>
                </a:r>
                <a:r>
                  <a:rPr lang="ka-GE" dirty="0" smtClean="0"/>
                  <a:t>:</a:t>
                </a:r>
              </a:p>
              <a:p>
                <a:pPr algn="just"/>
                <a:endParaRPr lang="en-US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a-GE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ka-G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𝐷𝑖𝑣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(1+</m:t>
                                  </m:r>
                                  <m:sSub>
                                    <m:sSubPr>
                                      <m:ctrlPr>
                                        <a:rPr lang="ka-GE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𝑒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ka-GE" dirty="0" smtClean="0"/>
              </a:p>
              <a:p>
                <a:pPr algn="just"/>
                <a:r>
                  <a:rPr lang="ka-GE" dirty="0" smtClean="0"/>
                  <a:t>სიმარტივისათვის თუ ყოველ წელს ერთი და იგივე დივიდენდს იღებთ, მაშინ 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a-GE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ka-GE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𝑑𝑖𝑣</m:t>
                          </m:r>
                        </m:num>
                        <m:den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𝑒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ka-GE" dirty="0" smtClean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75564" y="1323833"/>
                <a:ext cx="7994176" cy="5189561"/>
              </a:xfrm>
              <a:blipFill rotWithShape="0">
                <a:blip r:embed="rId2"/>
                <a:stretch>
                  <a:fillRect l="-686" t="-1058" r="-6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362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r>
              <a:rPr lang="en-US" dirty="0" smtClean="0"/>
              <a:t>Gordon Growth </a:t>
            </a:r>
            <a:r>
              <a:rPr lang="ka-GE" dirty="0" smtClean="0"/>
              <a:t>მოდელი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75564" y="1323833"/>
                <a:ext cx="7994176" cy="5189561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ka-GE" dirty="0" smtClean="0"/>
                  <a:t>ბევრი ფირმები წლიდან წლამდე დივიდენდებს მუდმივი პროცენტიც ზრდიან, მაშინ ამ შემთხვევაში აქციის ღირებულების გამოსათვლელი ფორულა შეიცვლება შემდეგნაირად:</a:t>
                </a:r>
              </a:p>
              <a:p>
                <a:pPr algn="l"/>
                <a:endParaRPr lang="ka-GE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a-GE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ka-GE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ka-GE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1+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𝑔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𝑒</m:t>
                              </m:r>
                            </m:sub>
                          </m:sSub>
                        </m:den>
                      </m:f>
                      <m:r>
                        <a:rPr lang="ka-GE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ka-GE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𝑔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1+</m:t>
                              </m:r>
                              <m:sSub>
                                <m:sSubPr>
                                  <m:ctrlPr>
                                    <a:rPr lang="ka-G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𝑒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ka-GE" b="0" i="1" smtClean="0">
                          <a:latin typeface="Cambria Math"/>
                        </a:rPr>
                        <m:t>+…</m:t>
                      </m:r>
                      <m:r>
                        <a:rPr lang="ka-GE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ka-GE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𝑔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∞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(1+</m:t>
                              </m:r>
                              <m:sSub>
                                <m:sSubPr>
                                  <m:ctrlPr>
                                    <a:rPr lang="ka-GE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𝑒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∞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algn="l"/>
                <a:endParaRPr lang="en-US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a-GE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ka-GE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ka-GE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(1+</m:t>
                          </m:r>
                          <m:r>
                            <a:rPr lang="en-US" i="1">
                              <a:latin typeface="Cambria Math"/>
                            </a:rPr>
                            <m:t>𝑔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𝑒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𝑔</m:t>
                          </m:r>
                        </m:den>
                      </m:f>
                      <m:r>
                        <a:rPr lang="ka-GE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ka-GE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ka-GE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ka-GE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𝑒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𝑔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algn="l"/>
                <a:endParaRPr lang="en-US" dirty="0"/>
              </a:p>
              <a:p>
                <a:pPr algn="l"/>
                <a:endParaRPr lang="en-US" dirty="0"/>
              </a:p>
              <a:p>
                <a:pPr algn="l"/>
                <a:endParaRPr lang="ka-GE" dirty="0" smtClean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75564" y="1323833"/>
                <a:ext cx="7994176" cy="5189561"/>
              </a:xfrm>
              <a:blipFill rotWithShape="1">
                <a:blip r:embed="rId2"/>
                <a:stretch>
                  <a:fillRect l="-992" t="-7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812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r>
              <a:rPr lang="ka-GE" sz="4400" dirty="0" smtClean="0"/>
              <a:t>ამოცანები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1. აქცია გაიყიდა 19ლ-ად </a:t>
            </a:r>
            <a:r>
              <a:rPr lang="ka-GE" smtClean="0"/>
              <a:t>და  მომავალი წლის დივიდენდია </a:t>
            </a:r>
            <a:r>
              <a:rPr lang="ka-GE" dirty="0" smtClean="0"/>
              <a:t>0,65ლ. ანალიტიკოსები ფიქრობენ რომ ერთი წლის შემდეგ აქციის ფასი იქნება 23ლ, რას უდრის მოგების დონე?</a:t>
            </a:r>
          </a:p>
          <a:p>
            <a:pPr algn="l"/>
            <a:endParaRPr lang="ka-GE" dirty="0"/>
          </a:p>
          <a:p>
            <a:pPr algn="l"/>
            <a:r>
              <a:rPr lang="ka-GE" dirty="0" smtClean="0"/>
              <a:t>2. კომპანიის აქცია გაიყიდა 22ლ-ად, დივიდენდი იყო 0,8ლ. თუ აქციის მოგების დონეა 11%, რას უდრის დივიდენდის ზრდის დონე?</a:t>
            </a:r>
          </a:p>
          <a:p>
            <a:pPr algn="l"/>
            <a:endParaRPr lang="ka-GE" dirty="0"/>
          </a:p>
          <a:p>
            <a:pPr algn="l"/>
            <a:r>
              <a:rPr lang="ka-GE" dirty="0" smtClean="0"/>
              <a:t>3. კომპანიის მიმდინარე დივიდენდი აქციაზე არის 1ლ, კომპანია პირდება აუქცინერებს რომ დივიდენდი ყოველ წლიურად გაიზრდება 5%-ით. თუ მოგების დონეა 12%, რას უდრის ამ აქციის ფასი დღეს?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194888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r>
              <a:rPr lang="ka-GE" sz="4400" dirty="0" smtClean="0"/>
              <a:t>ამოცანები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4. კომპანიის აქციის ფასი არის 27,29ლ, მიმდინარე დივიდენდია 0,32ლ, რმელიც გარმაგებულია წინა წელთან შედარებით. თუ ასეთი ზრდის ტემპი შენარჩუნდება რისი ტოლია მოგების დონე?</a:t>
            </a:r>
          </a:p>
          <a:p>
            <a:pPr algn="l"/>
            <a:endParaRPr lang="ka-GE" dirty="0"/>
          </a:p>
          <a:p>
            <a:pPr algn="l"/>
            <a:r>
              <a:rPr lang="ka-GE" dirty="0" smtClean="0"/>
              <a:t>5. აქციის მიმდინარე დივიდენდია 1,1ლ, ფიქრობენ რომ გაგრძელდება დივიდენდების ზრდის 3%-იანი ტემპი. თუ მოგების დონე არის 8%, რიი ტოლი იქნება ამ აქციის ფასი მომავალ წელს?</a:t>
            </a:r>
          </a:p>
          <a:p>
            <a:pPr algn="l"/>
            <a:endParaRPr lang="ka-GE" dirty="0"/>
          </a:p>
          <a:p>
            <a:pPr algn="l"/>
            <a:r>
              <a:rPr lang="ka-GE" dirty="0" smtClean="0"/>
              <a:t>6. კომპანიის აქციის მიმდინარე დივიდენდია 0,32ლ, მოსალოდნელია რომ გაორმაგდეს მომდევნო 4 წლის განმავლობაში (1-4), ხოლო შემდგონ მისი ზრდის ტემპი იქნება 1%. თუ მოგების დონე არის 13%, რისი ტოლია აქციის ფასი დღეს?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63774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1035</TotalTime>
  <Words>458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Sylfaen</vt:lpstr>
      <vt:lpstr>Office Theme</vt:lpstr>
      <vt:lpstr>აქციების ბაზარი</vt:lpstr>
      <vt:lpstr>შესავალი</vt:lpstr>
      <vt:lpstr>აქციის მაგალითი</vt:lpstr>
      <vt:lpstr>ერთ პერიოდიანი მოდელი</vt:lpstr>
      <vt:lpstr>ერთ პერიოდიანი მოდელი</vt:lpstr>
      <vt:lpstr>ზოგადი მოდელი</vt:lpstr>
      <vt:lpstr>Gordon Growth მოდელი</vt:lpstr>
      <vt:lpstr>ამოცანები</vt:lpstr>
      <vt:lpstr>ამოცანები</vt:lpstr>
      <vt:lpstr>ამოცანები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Lenovo</cp:lastModifiedBy>
  <cp:revision>464</cp:revision>
  <dcterms:created xsi:type="dcterms:W3CDTF">2006-08-16T00:00:00Z</dcterms:created>
  <dcterms:modified xsi:type="dcterms:W3CDTF">2018-04-30T18:43:50Z</dcterms:modified>
</cp:coreProperties>
</file>