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0"/>
  </p:notesMasterIdLst>
  <p:sldIdLst>
    <p:sldId id="256" r:id="rId2"/>
    <p:sldId id="325" r:id="rId3"/>
    <p:sldId id="326" r:id="rId4"/>
    <p:sldId id="328" r:id="rId5"/>
    <p:sldId id="321" r:id="rId6"/>
    <p:sldId id="330" r:id="rId7"/>
    <p:sldId id="331" r:id="rId8"/>
    <p:sldId id="332" r:id="rId9"/>
    <p:sldId id="333" r:id="rId10"/>
    <p:sldId id="334" r:id="rId11"/>
    <p:sldId id="335" r:id="rId12"/>
    <p:sldId id="336" r:id="rId13"/>
    <p:sldId id="337" r:id="rId14"/>
    <p:sldId id="329" r:id="rId15"/>
    <p:sldId id="327" r:id="rId16"/>
    <p:sldId id="322" r:id="rId17"/>
    <p:sldId id="323" r:id="rId18"/>
    <p:sldId id="32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2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75C79-1892-422F-B715-B56AB26383A6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79F1A-33CA-44FF-A3C3-E902B5ECA4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5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160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94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866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645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764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86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5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59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225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98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51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759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685800"/>
            <a:ext cx="7772400" cy="1066800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a-GE" dirty="0" smtClean="0"/>
              <a:t>ობლიგაციების </a:t>
            </a:r>
            <a:r>
              <a:rPr lang="ka-GE" dirty="0" smtClean="0"/>
              <a:t>ბაზარი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4248" y="6021288"/>
            <a:ext cx="2178765" cy="536695"/>
          </a:xfrm>
        </p:spPr>
        <p:txBody>
          <a:bodyPr>
            <a:normAutofit/>
          </a:bodyPr>
          <a:lstStyle/>
          <a:p>
            <a:r>
              <a:rPr lang="ka-GE" dirty="0" smtClean="0"/>
              <a:t>გრიგოლ მოდებაძე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217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sz="3800" b="1" dirty="0" smtClean="0"/>
              <a:t>მუნიციპალური ობლიგაციები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2420888"/>
            <a:ext cx="7994176" cy="4092506"/>
          </a:xfrm>
        </p:spPr>
        <p:txBody>
          <a:bodyPr>
            <a:normAutofit/>
          </a:bodyPr>
          <a:lstStyle/>
          <a:p>
            <a:pPr marL="404813" indent="-404813">
              <a:spcBef>
                <a:spcPct val="70000"/>
              </a:spcBef>
            </a:pPr>
            <a:r>
              <a:rPr lang="ka-GE" sz="2400" dirty="0" smtClean="0"/>
              <a:t>მუნიციპალურ ობლიგაციებს უშვებს ადგილობრივი ხელისუფლება რომ დააფინანსოს საზოგადო პროექტები</a:t>
            </a:r>
          </a:p>
          <a:p>
            <a:pPr marL="404813" indent="-404813">
              <a:spcBef>
                <a:spcPct val="70000"/>
              </a:spcBef>
            </a:pPr>
            <a:endParaRPr lang="en-US" sz="2400" dirty="0"/>
          </a:p>
          <a:p>
            <a:pPr marL="404813" indent="-404813">
              <a:spcBef>
                <a:spcPct val="70000"/>
              </a:spcBef>
            </a:pPr>
            <a:r>
              <a:rPr lang="en-US" sz="2400" dirty="0">
                <a:solidFill>
                  <a:srgbClr val="C00000"/>
                </a:solidFill>
              </a:rPr>
              <a:t>Tax-free municipal interest rate = </a:t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dirty="0">
                <a:solidFill>
                  <a:srgbClr val="C00000"/>
                </a:solidFill>
              </a:rPr>
              <a:t>taxable interest rate </a:t>
            </a:r>
            <a:r>
              <a:rPr lang="en-US" sz="2400" dirty="0">
                <a:solidFill>
                  <a:srgbClr val="C00000"/>
                </a:solidFill>
                <a:sym typeface="Symbol" pitchFamily="18" charset="2"/>
              </a:rPr>
              <a:t></a:t>
            </a:r>
            <a:r>
              <a:rPr lang="en-US" sz="2400" dirty="0">
                <a:solidFill>
                  <a:srgbClr val="C00000"/>
                </a:solidFill>
              </a:rPr>
              <a:t> (1 </a:t>
            </a:r>
            <a:r>
              <a:rPr lang="en-US" sz="2400" dirty="0">
                <a:solidFill>
                  <a:srgbClr val="C00000"/>
                </a:solidFill>
                <a:sym typeface="Symbol" pitchFamily="18" charset="2"/>
              </a:rPr>
              <a:t> </a:t>
            </a:r>
            <a:r>
              <a:rPr lang="en-US" sz="2400" dirty="0">
                <a:solidFill>
                  <a:srgbClr val="C00000"/>
                </a:solidFill>
              </a:rPr>
              <a:t>marginal </a:t>
            </a:r>
            <a:br>
              <a:rPr lang="en-US" sz="2400" dirty="0">
                <a:solidFill>
                  <a:srgbClr val="C00000"/>
                </a:solidFill>
              </a:rPr>
            </a:br>
            <a:r>
              <a:rPr lang="en-US" sz="2400" dirty="0">
                <a:solidFill>
                  <a:srgbClr val="C00000"/>
                </a:solidFill>
              </a:rPr>
              <a:t>tax rate)</a:t>
            </a:r>
          </a:p>
          <a:p>
            <a:pPr algn="l"/>
            <a:endParaRPr lang="en-US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03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sz="3800" b="1" dirty="0" smtClean="0"/>
              <a:t>მუნიციპალური ობლიგაციები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5" y="2060848"/>
            <a:ext cx="7994176" cy="4469481"/>
          </a:xfrm>
        </p:spPr>
        <p:txBody>
          <a:bodyPr>
            <a:normAutofit/>
          </a:bodyPr>
          <a:lstStyle/>
          <a:p>
            <a:pPr marL="404813" indent="-404813" algn="l"/>
            <a:r>
              <a:rPr lang="en-US" sz="2400" dirty="0"/>
              <a:t>	</a:t>
            </a:r>
            <a:r>
              <a:rPr lang="ka-GE" sz="2400" dirty="0" smtClean="0"/>
              <a:t>დავუშვათ კერძო ობლიგაციის სარგებლის განაკვეთი 9%-ია, ხოლო მუნიციპალურ ობლიგაციაზე 6,75%. რომელ მათგანს აირჩევდით?</a:t>
            </a:r>
            <a:endParaRPr lang="en-US" sz="2400" dirty="0"/>
          </a:p>
          <a:p>
            <a:pPr marL="404813" indent="-404813" algn="l">
              <a:spcBef>
                <a:spcPct val="70000"/>
              </a:spcBef>
            </a:pPr>
            <a:r>
              <a:rPr lang="en-US" sz="2400" dirty="0"/>
              <a:t>	</a:t>
            </a:r>
            <a:r>
              <a:rPr lang="ka-GE" sz="2400" dirty="0" smtClean="0"/>
              <a:t>პასუხი</a:t>
            </a:r>
            <a:r>
              <a:rPr lang="en-US" sz="2400" dirty="0" smtClean="0"/>
              <a:t>: </a:t>
            </a:r>
            <a:r>
              <a:rPr lang="ka-GE" sz="2400" dirty="0" smtClean="0"/>
              <a:t>გამოვითვალოთ ზღვრული გადასახადების დონე</a:t>
            </a:r>
            <a:r>
              <a:rPr lang="en-US" sz="2400" dirty="0" smtClean="0"/>
              <a:t>:</a:t>
            </a:r>
            <a:endParaRPr lang="en-US" sz="2400" dirty="0"/>
          </a:p>
          <a:p>
            <a:pPr marL="404813" indent="-404813" algn="l"/>
            <a:r>
              <a:rPr lang="en-US" sz="2400" dirty="0"/>
              <a:t>		6.75% = 9% x (1 – MTR), or MTR = 25%</a:t>
            </a:r>
          </a:p>
          <a:p>
            <a:pPr marL="404813" indent="-404813" algn="l">
              <a:spcBef>
                <a:spcPct val="70000"/>
              </a:spcBef>
            </a:pPr>
            <a:r>
              <a:rPr lang="en-US" sz="2400" dirty="0"/>
              <a:t>	</a:t>
            </a:r>
            <a:r>
              <a:rPr lang="ka-GE" sz="2400" dirty="0" smtClean="0"/>
              <a:t>თუ თქვენი გადასახადების დონე 25%-ზე მაღალია მაშინ მუნიციპალური ობლიგაცია უფრო მაღალ პროცენტს გთავაზობთ</a:t>
            </a:r>
            <a:endParaRPr lang="en-US" sz="24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0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sz="3800" b="1" dirty="0" smtClean="0"/>
              <a:t>კერძო ობლიგაციები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>
              <a:spcBef>
                <a:spcPct val="70000"/>
              </a:spcBef>
            </a:pPr>
            <a:endParaRPr lang="ka-GE" sz="2400" dirty="0" smtClean="0"/>
          </a:p>
          <a:p>
            <a:pPr>
              <a:spcBef>
                <a:spcPct val="70000"/>
              </a:spcBef>
            </a:pPr>
            <a:endParaRPr lang="ka-GE" sz="2400" dirty="0"/>
          </a:p>
          <a:p>
            <a:pPr>
              <a:spcBef>
                <a:spcPct val="70000"/>
              </a:spcBef>
            </a:pPr>
            <a:r>
              <a:rPr lang="ka-GE" sz="2400" dirty="0" smtClean="0"/>
              <a:t>უმეტეს წილად, როგორც წესი ობლიგაციების </a:t>
            </a:r>
            <a:r>
              <a:rPr lang="en-US" sz="2400" dirty="0" smtClean="0"/>
              <a:t>face value</a:t>
            </a:r>
            <a:r>
              <a:rPr lang="ka-GE" sz="2400" dirty="0" smtClean="0"/>
              <a:t> არის</a:t>
            </a:r>
            <a:r>
              <a:rPr lang="en-US" sz="2400" dirty="0" smtClean="0"/>
              <a:t> </a:t>
            </a:r>
            <a:r>
              <a:rPr lang="en-US" sz="2400" dirty="0"/>
              <a:t>$1,000, </a:t>
            </a:r>
            <a:r>
              <a:rPr lang="ka-GE" sz="2400" dirty="0" smtClean="0"/>
              <a:t>თუმცა არსებობს</a:t>
            </a:r>
            <a:r>
              <a:rPr lang="en-US" sz="2400" dirty="0" smtClean="0"/>
              <a:t> </a:t>
            </a:r>
            <a:r>
              <a:rPr lang="en-US" sz="2400" dirty="0"/>
              <a:t>face </a:t>
            </a:r>
            <a:r>
              <a:rPr lang="en-US" sz="2400" dirty="0" smtClean="0"/>
              <a:t>value</a:t>
            </a:r>
            <a:r>
              <a:rPr lang="ka-GE" sz="2400" dirty="0" smtClean="0"/>
              <a:t> = </a:t>
            </a:r>
            <a:r>
              <a:rPr lang="en-US" sz="2400" dirty="0" smtClean="0"/>
              <a:t> </a:t>
            </a:r>
            <a:r>
              <a:rPr lang="en-US" sz="2400" dirty="0"/>
              <a:t>$5,000 </a:t>
            </a:r>
            <a:r>
              <a:rPr lang="ka-GE" sz="2400" dirty="0" smtClean="0"/>
              <a:t>ან</a:t>
            </a:r>
            <a:r>
              <a:rPr lang="en-US" sz="2400" dirty="0" smtClean="0"/>
              <a:t> </a:t>
            </a:r>
            <a:r>
              <a:rPr lang="en-US" sz="2400" dirty="0"/>
              <a:t>$</a:t>
            </a:r>
            <a:r>
              <a:rPr lang="en-US" sz="2400" dirty="0" smtClean="0"/>
              <a:t>10,000</a:t>
            </a:r>
            <a:r>
              <a:rPr lang="ka-GE" sz="2400" dirty="0" smtClean="0"/>
              <a:t> და თანხები მიიღება წელიწადში ორჯერ (6 თვეში ერთხელ)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7115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2" name="Rectangle 6"/>
          <p:cNvSpPr>
            <a:spLocks noGrp="1" noChangeArrowheads="1"/>
          </p:cNvSpPr>
          <p:nvPr>
            <p:ph type="title"/>
          </p:nvPr>
        </p:nvSpPr>
        <p:spPr>
          <a:xfrm>
            <a:off x="963803" y="25021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a-GE" sz="3200" smtClean="0"/>
              <a:t>კერძო ობლიგაციები</a:t>
            </a:r>
            <a:endParaRPr lang="en-US" sz="3200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2009 Pearson Prentice Hall. All rights reserved.</a:t>
            </a:r>
            <a:endParaRPr lang="en-CA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10-</a:t>
            </a:r>
            <a:fld id="{4C789B18-D1AA-4F39-8F18-1914924C935C}" type="slidenum">
              <a:rPr lang="en-US"/>
              <a:pPr/>
              <a:t>13</a:t>
            </a:fld>
            <a:endParaRPr lang="en-CA"/>
          </a:p>
        </p:txBody>
      </p:sp>
      <p:pic>
        <p:nvPicPr>
          <p:cNvPr id="50189" name="Picture 13" descr="mishkin_10F05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313" y="1358900"/>
            <a:ext cx="7167562" cy="508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708041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ka-GE" sz="3800" b="1" dirty="0" smtClean="0"/>
              <a:t>მიმდინარე სარგებელი - </a:t>
            </a:r>
            <a:r>
              <a:rPr lang="en-US" sz="3800" b="1" dirty="0" smtClean="0"/>
              <a:t>Current Yield</a:t>
            </a:r>
            <a:endParaRPr lang="en-US" sz="3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2276872"/>
                <a:ext cx="7994176" cy="4236522"/>
              </a:xfrm>
            </p:spPr>
            <p:txBody>
              <a:bodyPr>
                <a:normAutofit/>
              </a:bodyPr>
              <a:lstStyle/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/>
                            </a:rPr>
                            <m:t>𝑐</m:t>
                          </m:r>
                        </m:sub>
                      </m:sSub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pPr algn="l"/>
                <a:endParaRPr lang="en-US" sz="2400" dirty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2400" dirty="0" smtClean="0"/>
                  <a:t> - current yield</a:t>
                </a:r>
              </a:p>
              <a:p>
                <a:pPr algn="l"/>
                <a:r>
                  <a:rPr lang="en-US" sz="2400" dirty="0" smtClean="0"/>
                  <a:t>C-</a:t>
                </a:r>
                <a:r>
                  <a:rPr lang="ka-GE" sz="2400" dirty="0" smtClean="0"/>
                  <a:t> კუპონის წლიურ გადასახადი</a:t>
                </a:r>
                <a:endParaRPr lang="en-US" sz="2400" dirty="0" smtClean="0"/>
              </a:p>
              <a:p>
                <a:pPr algn="l"/>
                <a:r>
                  <a:rPr lang="en-US" sz="2400" dirty="0" smtClean="0"/>
                  <a:t>P- </a:t>
                </a:r>
                <a:r>
                  <a:rPr lang="ka-GE" sz="2400" dirty="0"/>
                  <a:t>კუპონ ობლიგაციის </a:t>
                </a:r>
                <a:r>
                  <a:rPr lang="ka-GE" sz="2400" dirty="0" smtClean="0"/>
                  <a:t>ფასი</a:t>
                </a:r>
                <a:endParaRPr lang="en-US" sz="2400" dirty="0"/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2276872"/>
                <a:ext cx="7994176" cy="4236522"/>
              </a:xfrm>
              <a:blipFill rotWithShape="0">
                <a:blip r:embed="rId2"/>
                <a:stretch>
                  <a:fillRect l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87505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sz="3800" dirty="0" smtClean="0"/>
              <a:t>ობლიგაციის ფასი</a:t>
            </a:r>
            <a:endParaRPr lang="en-US" sz="3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1628800"/>
                <a:ext cx="7994176" cy="4884594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ka-GE" sz="2400" dirty="0" smtClean="0"/>
                  <a:t>ობლიგაციის ფასი განისაზღვრება მის მიერ გადახდილი თანხების დღვანდელი ღირებულებით, ასე რომ:</a:t>
                </a:r>
              </a:p>
              <a:p>
                <a:pPr algn="l"/>
                <a:endParaRPr lang="ka-GE" sz="24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𝑃</m:t>
                      </m:r>
                      <m:r>
                        <a:rPr lang="ka-G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1+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  <m:r>
                        <a:rPr lang="ka-GE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ka-G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ka-GE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ka-G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ka-GE" sz="2400" b="0" i="1" smtClean="0">
                          <a:latin typeface="Cambria Math"/>
                        </a:rPr>
                        <m:t>+</m:t>
                      </m:r>
                      <m:r>
                        <a:rPr lang="en-US" sz="2400" b="0" i="1" smtClean="0">
                          <a:latin typeface="Cambria Math"/>
                        </a:rPr>
                        <m:t>…+</m:t>
                      </m:r>
                      <m:f>
                        <m:fPr>
                          <m:ctrlPr>
                            <a:rPr lang="ka-G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𝐶</m:t>
                          </m:r>
                        </m:num>
                        <m:den>
                          <m:sSup>
                            <m:sSupPr>
                              <m:ctrlPr>
                                <a:rPr lang="ka-G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ka-GE" sz="24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𝐹</m:t>
                          </m:r>
                        </m:num>
                        <m:den>
                          <m:sSup>
                            <m:sSupPr>
                              <m:ctrlPr>
                                <a:rPr lang="ka-GE" sz="24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400" dirty="0" smtClean="0"/>
              </a:p>
              <a:p>
                <a:pPr algn="l"/>
                <a:endParaRPr lang="en-US" sz="2400" dirty="0"/>
              </a:p>
              <a:p>
                <a:pPr algn="l"/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/>
                      </a:rPr>
                      <m:t>𝑃</m:t>
                    </m:r>
                  </m:oMath>
                </a14:m>
                <a:r>
                  <a:rPr lang="en-US" sz="2400" dirty="0" smtClean="0"/>
                  <a:t>- </a:t>
                </a:r>
                <a:r>
                  <a:rPr lang="ka-GE" sz="2400" dirty="0" smtClean="0"/>
                  <a:t>ობლიგაციის ფასი</a:t>
                </a:r>
                <a:endParaRPr lang="en-US" sz="2400" dirty="0" smtClean="0"/>
              </a:p>
              <a:p>
                <a:pPr algn="l"/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𝐶</m:t>
                    </m:r>
                  </m:oMath>
                </a14:m>
                <a:r>
                  <a:rPr lang="en-US" sz="2400" dirty="0" smtClean="0"/>
                  <a:t> -</a:t>
                </a:r>
                <a:r>
                  <a:rPr lang="ka-GE" sz="2400" dirty="0" smtClean="0"/>
                  <a:t> ობლიგაციისგან წლიური გადაახადი</a:t>
                </a:r>
                <a:endParaRPr lang="en-US" sz="2400" dirty="0" smtClean="0"/>
              </a:p>
              <a:p>
                <a:pPr algn="l"/>
                <a:r>
                  <a:rPr lang="en-US" sz="2400" dirty="0" smtClean="0"/>
                  <a:t>F - </a:t>
                </a:r>
                <a:r>
                  <a:rPr lang="ka-GE" sz="2400" dirty="0" smtClean="0"/>
                  <a:t>ობლიგაციის წლიური გადასახადი</a:t>
                </a:r>
                <a:endParaRPr lang="en-US" sz="2400" dirty="0" smtClean="0"/>
              </a:p>
              <a:p>
                <a:pPr algn="l"/>
                <a:r>
                  <a:rPr lang="en-US" sz="2400" dirty="0" smtClean="0"/>
                  <a:t>n - </a:t>
                </a:r>
                <a:r>
                  <a:rPr lang="ka-GE" sz="2400" dirty="0" smtClean="0"/>
                  <a:t>ობლიგაციის ვადა წლებში</a:t>
                </a:r>
                <a:endParaRPr lang="en-US" sz="2400" dirty="0" smtClean="0"/>
              </a:p>
              <a:p>
                <a:pPr algn="l"/>
                <a:r>
                  <a:rPr lang="en-US" sz="2400" dirty="0" smtClean="0"/>
                  <a:t>i-</a:t>
                </a:r>
                <a:r>
                  <a:rPr lang="ka-GE" sz="2400" dirty="0" smtClean="0"/>
                  <a:t>  წლიური სარგებლის განაკვეთი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1628800"/>
                <a:ext cx="7994176" cy="4884594"/>
              </a:xfrm>
              <a:blipFill rotWithShape="0">
                <a:blip r:embed="rId2"/>
                <a:stretch>
                  <a:fillRect l="-1220" t="-1498" r="-1297" b="-7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29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r>
              <a:rPr lang="en-US" sz="3800" b="1" dirty="0" smtClean="0"/>
              <a:t>Semiannual Bonds</a:t>
            </a:r>
            <a:endParaRPr lang="en-US" sz="38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</p:spPr>
            <p:txBody>
              <a:bodyPr>
                <a:noAutofit/>
              </a:bodyPr>
              <a:lstStyle/>
              <a:p>
                <a:pPr algn="l"/>
                <a:r>
                  <a:rPr lang="ka-GE" sz="2000" dirty="0" smtClean="0"/>
                  <a:t>არსებობს ობლიგაციები, რომლების წლიურ გადასახადს იხდიან წელიწადში ორჯერ</a:t>
                </a:r>
                <a:r>
                  <a:rPr lang="ka-GE" sz="2000" dirty="0" smtClean="0"/>
                  <a:t>.</a:t>
                </a:r>
              </a:p>
              <a:p>
                <a:pPr algn="l"/>
                <a:endParaRPr lang="ka-GE" sz="2000" dirty="0" smtClean="0"/>
              </a:p>
              <a:p>
                <a:pPr algn="l"/>
                <a:r>
                  <a:rPr lang="ka-GE" sz="2000" dirty="0" smtClean="0"/>
                  <a:t>ნახევარწლიანი ობლიგაციები - </a:t>
                </a:r>
                <a:r>
                  <a:rPr lang="ka-GE" sz="2000" dirty="0" smtClean="0"/>
                  <a:t>უმეტესობა ობლიგაციებისა </a:t>
                </a:r>
                <a:r>
                  <a:rPr lang="ka-GE" sz="2000" dirty="0" smtClean="0"/>
                  <a:t>თანხას იხდიან ყოველ ნახევარ წელიწადში, ამიტომ ობლიგაციის დღევანდელი ღირებულება გამოითვლება შემდეგნაირად:</a:t>
                </a:r>
              </a:p>
              <a:p>
                <a:pPr algn="l"/>
                <a:endParaRPr lang="ka-GE" sz="2000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ka-GE" sz="20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𝑠𝑒𝑚𝑖</m:t>
                          </m:r>
                        </m:sub>
                      </m:sSub>
                      <m:r>
                        <a:rPr lang="ka-GE" sz="20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ka-G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/2</m:t>
                          </m:r>
                        </m:num>
                        <m:den>
                          <m:r>
                            <a:rPr lang="en-US" sz="2000" b="0" i="1" smtClean="0">
                              <a:latin typeface="Cambria Math"/>
                            </a:rPr>
                            <m:t>1+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𝑖</m:t>
                          </m:r>
                        </m:den>
                      </m:f>
                      <m:r>
                        <a:rPr lang="ka-GE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/2</m:t>
                          </m:r>
                        </m:num>
                        <m:den>
                          <m:sSup>
                            <m:sSupPr>
                              <m:ctrlPr>
                                <a:rPr lang="ka-G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ka-GE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/2</m:t>
                          </m:r>
                        </m:num>
                        <m:den>
                          <m:sSup>
                            <m:sSupPr>
                              <m:ctrlPr>
                                <a:rPr lang="ka-G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  <m:r>
                        <a:rPr lang="ka-GE" sz="2000" b="0" i="1" smtClean="0">
                          <a:latin typeface="Cambria Math"/>
                        </a:rPr>
                        <m:t>+</m:t>
                      </m:r>
                      <m:r>
                        <a:rPr lang="en-US" sz="2000" b="0" i="1" smtClean="0">
                          <a:latin typeface="Cambria Math"/>
                        </a:rPr>
                        <m:t>…+</m:t>
                      </m:r>
                      <m:f>
                        <m:fPr>
                          <m:ctrlPr>
                            <a:rPr lang="ka-G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𝐶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/2</m:t>
                          </m:r>
                        </m:num>
                        <m:den>
                          <m:sSup>
                            <m:sSupPr>
                              <m:ctrlPr>
                                <a:rPr lang="ka-G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  <m:r>
                        <a:rPr lang="ka-GE" sz="2000" b="0" i="1" smtClean="0"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ka-GE" sz="20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0" i="1" smtClean="0">
                              <a:latin typeface="Cambria Math"/>
                            </a:rPr>
                            <m:t>𝐹</m:t>
                          </m:r>
                        </m:num>
                        <m:den>
                          <m:sSup>
                            <m:sSupPr>
                              <m:ctrlPr>
                                <a:rPr lang="ka-GE" sz="2000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000" b="0" i="1" smtClean="0">
                                  <a:latin typeface="Cambria Math"/>
                                </a:rPr>
                                <m:t>(1+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000" b="0" i="1" smtClean="0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000" b="0" i="1" smtClean="0">
                                  <a:latin typeface="Cambria Math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000" dirty="0" smtClean="0"/>
              </a:p>
              <a:p>
                <a:pPr algn="l"/>
                <a:endParaRPr lang="en-US" sz="2000" dirty="0"/>
              </a:p>
              <a:p>
                <a:pPr algn="l"/>
                <a14:m>
                  <m:oMath xmlns:m="http://schemas.openxmlformats.org/officeDocument/2006/math">
                    <m:sSub>
                      <m:sSubPr>
                        <m:ctrlPr>
                          <a:rPr lang="ka-GE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𝑃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𝑠𝑒𝑚𝑖</m:t>
                        </m:r>
                      </m:sub>
                    </m:sSub>
                  </m:oMath>
                </a14:m>
                <a:r>
                  <a:rPr lang="en-US" sz="2000" dirty="0" smtClean="0"/>
                  <a:t> - </a:t>
                </a:r>
                <a:r>
                  <a:rPr lang="ka-GE" sz="2000" dirty="0" smtClean="0"/>
                  <a:t>ობლიგაციის ფასი</a:t>
                </a:r>
                <a:endParaRPr lang="en-US" sz="2000" dirty="0" smtClean="0"/>
              </a:p>
              <a:p>
                <a:pPr algn="l"/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𝐶</m:t>
                    </m:r>
                  </m:oMath>
                </a14:m>
                <a:r>
                  <a:rPr lang="en-US" sz="2000" dirty="0" smtClean="0"/>
                  <a:t> -</a:t>
                </a:r>
                <a:r>
                  <a:rPr lang="ka-GE" sz="2000" dirty="0" smtClean="0"/>
                  <a:t> ობლიგაციისგან წლიური </a:t>
                </a:r>
                <a:r>
                  <a:rPr lang="ka-GE" sz="2000" dirty="0" smtClean="0"/>
                  <a:t>გადასახადი</a:t>
                </a:r>
                <a:endParaRPr lang="en-US" sz="2000" dirty="0" smtClean="0"/>
              </a:p>
              <a:p>
                <a:pPr algn="l"/>
                <a:r>
                  <a:rPr lang="en-US" sz="2000" dirty="0" smtClean="0"/>
                  <a:t>F - </a:t>
                </a:r>
                <a:r>
                  <a:rPr lang="ka-GE" sz="2000" dirty="0" smtClean="0"/>
                  <a:t>ობლიგაციის წლიური გადასახადი</a:t>
                </a:r>
                <a:endParaRPr lang="en-US" sz="2000" dirty="0" smtClean="0"/>
              </a:p>
              <a:p>
                <a:pPr algn="l"/>
                <a:r>
                  <a:rPr lang="en-US" sz="2000" dirty="0" smtClean="0"/>
                  <a:t>n - </a:t>
                </a:r>
                <a:r>
                  <a:rPr lang="ka-GE" sz="2000" dirty="0" smtClean="0"/>
                  <a:t>ობლიგაციის ვადა წლებში</a:t>
                </a:r>
                <a:endParaRPr lang="en-US" sz="2000" dirty="0" smtClean="0"/>
              </a:p>
              <a:p>
                <a:pPr algn="l"/>
                <a:r>
                  <a:rPr lang="en-US" sz="2000" dirty="0" smtClean="0"/>
                  <a:t>i-</a:t>
                </a:r>
                <a:r>
                  <a:rPr lang="ka-GE" sz="2000" dirty="0" smtClean="0"/>
                  <a:t>  წლიური სარგებლის განაკვეთის </a:t>
                </a:r>
                <a:r>
                  <a:rPr lang="ka-GE" sz="2000" b="1" u="sng" dirty="0" smtClean="0"/>
                  <a:t>ნახევარი</a:t>
                </a:r>
              </a:p>
            </p:txBody>
          </p:sp>
        </mc:Choice>
        <mc:Fallback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675564" y="1323833"/>
                <a:ext cx="7994176" cy="5189561"/>
              </a:xfrm>
              <a:blipFill rotWithShape="0">
                <a:blip r:embed="rId2"/>
                <a:stretch>
                  <a:fillRect l="-839" t="-1058" r="-992" b="-12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4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684906"/>
            <a:ext cx="8096534" cy="952098"/>
          </a:xfrm>
        </p:spPr>
        <p:txBody>
          <a:bodyPr>
            <a:normAutofit/>
          </a:bodyPr>
          <a:lstStyle/>
          <a:p>
            <a:r>
              <a:rPr lang="ka-GE" sz="4400" b="1" dirty="0" smtClean="0"/>
              <a:t>ამოცანები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2204864"/>
            <a:ext cx="7994176" cy="4467027"/>
          </a:xfrm>
        </p:spPr>
        <p:txBody>
          <a:bodyPr>
            <a:normAutofit/>
          </a:bodyPr>
          <a:lstStyle/>
          <a:p>
            <a:pPr marL="457200" indent="-457200" algn="l">
              <a:buAutoNum type="arabicPeriod"/>
            </a:pPr>
            <a:r>
              <a:rPr lang="ka-GE" sz="2000" dirty="0" smtClean="0"/>
              <a:t>გამოთვალე ორ წლიანი ობლიგაციის ფასი, რომლის საბოლოო ღირებულებაა 1 000ლ, კუპონის სარგებელი არის 10%. დავუშვათ წლიური სარგებლის განაკვეთია 12% და გადახდა ხდება ყოველ 6 თვეში ერთხელ.</a:t>
            </a:r>
          </a:p>
          <a:p>
            <a:pPr marL="457200" indent="-457200" algn="l">
              <a:buAutoNum type="arabicPeriod"/>
            </a:pPr>
            <a:endParaRPr lang="ka-GE" sz="2000" dirty="0"/>
          </a:p>
          <a:p>
            <a:pPr marL="457200" indent="-457200" algn="l">
              <a:buAutoNum type="arabicPeriod"/>
            </a:pPr>
            <a:r>
              <a:rPr lang="ka-GE" sz="2000" dirty="0" smtClean="0"/>
              <a:t>ობლიგაცია ყოველწლიურად 80$-ს გიხდის 5 წლის განმავლობაში, რომლის ბოლოსაც გადაგიხდის 1 000ლ-ს. წლიური სარგებლის განაკვეთია 10%, რას უდრის მისი ფასი დღეს.</a:t>
            </a:r>
          </a:p>
          <a:p>
            <a:pPr marL="457200" indent="-457200" algn="l">
              <a:buAutoNum type="arabicPeriod"/>
            </a:pPr>
            <a:endParaRPr lang="ka-GE" sz="2000" dirty="0"/>
          </a:p>
          <a:p>
            <a:pPr marL="457200" indent="-457200" algn="l">
              <a:buAutoNum type="arabicPeriod"/>
            </a:pPr>
            <a:r>
              <a:rPr lang="ka-GE" sz="2000" dirty="0" smtClean="0"/>
              <a:t>20 წლიანი ფასდაკლებული ობლიგაციის საბოლოო ღირებულებაა 1 000ლ. თუ ინვესტორს სურს 10%-იანი სარგებლის ნახვა რა ფასად უნდა შეიძინოს დღეს?</a:t>
            </a:r>
          </a:p>
          <a:p>
            <a:pPr algn="l"/>
            <a:endParaRPr lang="ka-GE" sz="2000" dirty="0" smtClean="0"/>
          </a:p>
        </p:txBody>
      </p:sp>
    </p:spTree>
    <p:extLst>
      <p:ext uri="{BB962C8B-B14F-4D97-AF65-F5344CB8AC3E}">
        <p14:creationId xmlns:p14="http://schemas.microsoft.com/office/powerpoint/2010/main" val="355076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684906"/>
            <a:ext cx="8096534" cy="952098"/>
          </a:xfrm>
        </p:spPr>
        <p:txBody>
          <a:bodyPr>
            <a:normAutofit/>
          </a:bodyPr>
          <a:lstStyle/>
          <a:p>
            <a:r>
              <a:rPr lang="ka-GE" sz="4400" b="1" dirty="0" smtClean="0"/>
              <a:t>ამოცანები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2348880"/>
            <a:ext cx="7994176" cy="4323011"/>
          </a:xfrm>
        </p:spPr>
        <p:txBody>
          <a:bodyPr>
            <a:normAutofit/>
          </a:bodyPr>
          <a:lstStyle/>
          <a:p>
            <a:pPr algn="l"/>
            <a:r>
              <a:rPr lang="ka-GE" dirty="0" smtClean="0"/>
              <a:t>4. </a:t>
            </a:r>
            <a:r>
              <a:rPr lang="ka-GE" dirty="0" smtClean="0"/>
              <a:t>გვაქვს ორი ვარიანტი:</a:t>
            </a:r>
          </a:p>
          <a:p>
            <a:pPr algn="l"/>
            <a:r>
              <a:rPr lang="ka-GE" dirty="0" smtClean="0"/>
              <a:t>ა) 2 </a:t>
            </a:r>
            <a:r>
              <a:rPr lang="ka-GE" dirty="0" smtClean="0"/>
              <a:t>წლიანი 1 000 საბოლოო ღირებულების მქონე ფასდაკლებული ობლიგაციის დღევანდელი ფასი არის 819 ლ. </a:t>
            </a:r>
          </a:p>
          <a:p>
            <a:pPr algn="l"/>
            <a:r>
              <a:rPr lang="ka-GE" dirty="0" smtClean="0"/>
              <a:t>ბ) ობლიგაცია რომელიც ორი წლის განმავლობაში წლიურად გიხდის 1 000ლ-ს დღეს ღირს 1 712,52ლ.</a:t>
            </a:r>
          </a:p>
          <a:p>
            <a:pPr algn="l"/>
            <a:endParaRPr lang="ka-GE" smtClean="0"/>
          </a:p>
          <a:p>
            <a:pPr algn="l"/>
            <a:r>
              <a:rPr lang="ka-GE" smtClean="0"/>
              <a:t>თუ </a:t>
            </a:r>
            <a:r>
              <a:rPr lang="ka-GE" dirty="0" smtClean="0"/>
              <a:t>50 000ლ გაქვს და მხოლოდ რომელიმე მათგანი უნდა შეიძინო, რომელს შეიძენდით. </a:t>
            </a:r>
          </a:p>
          <a:p>
            <a:pPr algn="l"/>
            <a:endParaRPr lang="ka-GE" dirty="0" smtClean="0"/>
          </a:p>
        </p:txBody>
      </p:sp>
    </p:spTree>
    <p:extLst>
      <p:ext uri="{BB962C8B-B14F-4D97-AF65-F5344CB8AC3E}">
        <p14:creationId xmlns:p14="http://schemas.microsoft.com/office/powerpoint/2010/main" val="136714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a-GE" sz="3800" dirty="0" smtClean="0"/>
              <a:t>შესავალი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just"/>
            <a:r>
              <a:rPr lang="ka-GE" dirty="0" smtClean="0"/>
              <a:t>წინა თავში განვიხილეთ მოკლე პერიოდიანი ფასიანი ქაღალდები, რომლებიც ფულის ბაზარზე იყიდებიან. ამ თავში შევისწავლით კაპიტალის ბაზრის ერთ ერთ ინსტრუმენტს ობლიგაციას და შემდეგ თავებში აქციის და იპოთეკური სესხების ბაზრებს.</a:t>
            </a:r>
          </a:p>
          <a:p>
            <a:pPr algn="just"/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კაპიტალის ბაზრის ინსტრუმენტები უფრო ხანგრძლივი ინვერსტირების შემთხვევაში გამოიყენება.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381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ka-GE" sz="3800" dirty="0" smtClean="0"/>
              <a:t>შესავალი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just"/>
            <a:r>
              <a:rPr lang="ka-GE" dirty="0" smtClean="0"/>
              <a:t>ობლიგაცია - არის ფასიანი ქაღალდი, რომელიც გარკვეულ ვალდებულებებს აკისრებს გამომშვებს მფლობელის მიმართ. </a:t>
            </a:r>
            <a:endParaRPr lang="ka-GE" dirty="0"/>
          </a:p>
          <a:p>
            <a:pPr algn="just"/>
            <a:endParaRPr lang="ka-GE" dirty="0" smtClean="0"/>
          </a:p>
          <a:p>
            <a:pPr algn="just"/>
            <a:r>
              <a:rPr lang="ka-GE" dirty="0" smtClean="0"/>
              <a:t>გამომშვები ვალდებულია ობლიგაციის მფლობელს გადაუხადოს გარკვეული თანხა წინასწარ განსაზღვრულ დროს. უმეტეს შემთხვევაში გაკვეული პერიოდულობით. ობლიგაციის </a:t>
            </a:r>
            <a:r>
              <a:rPr lang="en-US" dirty="0" smtClean="0"/>
              <a:t>face value</a:t>
            </a:r>
            <a:r>
              <a:rPr lang="ka-GE" dirty="0" smtClean="0"/>
              <a:t> - ეწოდება თანხას რომელსაც მფლობელი მიიღბს ობლიგაციის ვადის გასვლის </a:t>
            </a:r>
            <a:r>
              <a:rPr lang="ka-GE" dirty="0" smtClean="0"/>
              <a:t>ბოლოს.</a:t>
            </a:r>
            <a:endParaRPr lang="ka-GE" dirty="0" smtClean="0"/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კუპონის პროცენტი არის რასაც გამომშვები ყოველ პერიოდში იხდის. </a:t>
            </a:r>
          </a:p>
          <a:p>
            <a:pPr algn="just"/>
            <a:endParaRPr lang="ka-GE" dirty="0"/>
          </a:p>
          <a:p>
            <a:pPr algn="just"/>
            <a:r>
              <a:rPr lang="ka-GE" dirty="0" smtClean="0"/>
              <a:t>ამერიკის სახელმწიფო უშვებს </a:t>
            </a:r>
            <a:r>
              <a:rPr lang="en-US" dirty="0" smtClean="0"/>
              <a:t>treasury bond </a:t>
            </a:r>
            <a:r>
              <a:rPr lang="ka-GE" dirty="0" smtClean="0"/>
              <a:t>და </a:t>
            </a:r>
            <a:r>
              <a:rPr lang="en-US" dirty="0" smtClean="0"/>
              <a:t>treasury note</a:t>
            </a:r>
            <a:r>
              <a:rPr lang="ka-GE" dirty="0" smtClean="0"/>
              <a:t>. მათ შორის განსხვავება მხოლოდ ხანგრძლივობაშია. პირველი 10 წელზე მეტი ხნის ვადისაა, ხოლო მეორე, 1-და 1</a:t>
            </a:r>
            <a:r>
              <a:rPr lang="en-US" dirty="0" smtClean="0"/>
              <a:t>0</a:t>
            </a:r>
            <a:r>
              <a:rPr lang="ka-GE" dirty="0" smtClean="0"/>
              <a:t>- წლამდე.</a:t>
            </a:r>
          </a:p>
        </p:txBody>
      </p:sp>
    </p:spTree>
    <p:extLst>
      <p:ext uri="{BB962C8B-B14F-4D97-AF65-F5344CB8AC3E}">
        <p14:creationId xmlns:p14="http://schemas.microsoft.com/office/powerpoint/2010/main" val="70319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7" name="Rectangle 7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a-GE" dirty="0" smtClean="0"/>
              <a:t>შესავალი</a:t>
            </a:r>
            <a:endParaRPr lang="en-US" dirty="0"/>
          </a:p>
        </p:txBody>
      </p:sp>
      <p:sp>
        <p:nvSpPr>
          <p:cNvPr id="87048" name="Rectangle 8"/>
          <p:cNvSpPr>
            <a:spLocks noGrp="1" noChangeArrowheads="1"/>
          </p:cNvSpPr>
          <p:nvPr>
            <p:ph idx="1"/>
          </p:nvPr>
        </p:nvSpPr>
        <p:spPr>
          <a:xfrm>
            <a:off x="384175" y="1676400"/>
            <a:ext cx="8380413" cy="4419600"/>
          </a:xfrm>
          <a:prstGeom prst="rect">
            <a:avLst/>
          </a:prstGeom>
        </p:spPr>
        <p:txBody>
          <a:bodyPr/>
          <a:lstStyle/>
          <a:p>
            <a:pPr lvl="1">
              <a:spcBef>
                <a:spcPct val="60000"/>
              </a:spcBef>
            </a:pPr>
            <a:r>
              <a:rPr lang="ka-GE" dirty="0" smtClean="0"/>
              <a:t>კორპორაციული ობლიგაციები</a:t>
            </a:r>
            <a:endParaRPr lang="en-US" dirty="0"/>
          </a:p>
          <a:p>
            <a:pPr lvl="1">
              <a:spcBef>
                <a:spcPct val="60000"/>
              </a:spcBef>
            </a:pPr>
            <a:r>
              <a:rPr lang="ka-GE" dirty="0" smtClean="0"/>
              <a:t>ობლიგაციისგან მიღებული თანხები</a:t>
            </a:r>
            <a:endParaRPr lang="en-US" dirty="0"/>
          </a:p>
          <a:p>
            <a:pPr lvl="1">
              <a:spcBef>
                <a:spcPct val="60000"/>
              </a:spcBef>
            </a:pPr>
            <a:r>
              <a:rPr lang="ka-GE" dirty="0" smtClean="0"/>
              <a:t>მიმდინარე სარგებლის გამოთვლა</a:t>
            </a:r>
            <a:endParaRPr lang="en-US" dirty="0"/>
          </a:p>
          <a:p>
            <a:pPr lvl="1">
              <a:spcBef>
                <a:spcPct val="60000"/>
              </a:spcBef>
            </a:pPr>
            <a:r>
              <a:rPr lang="ka-GE" dirty="0" smtClean="0"/>
              <a:t>ობლიგაციის ღირებულების გამოთვლა</a:t>
            </a:r>
            <a:endParaRPr lang="en-US" dirty="0"/>
          </a:p>
          <a:p>
            <a:pPr lvl="1">
              <a:spcBef>
                <a:spcPct val="60000"/>
              </a:spcBef>
            </a:pPr>
            <a:r>
              <a:rPr lang="ka-GE" dirty="0" smtClean="0"/>
              <a:t>ობლიგაციებში ინვესტირება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10-</a:t>
            </a:r>
            <a:fld id="{0F5A08D4-4AA2-4BE1-B353-082A2CB97F71}" type="slidenum">
              <a:rPr lang="en-US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8269513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5565" y="221610"/>
            <a:ext cx="8096534" cy="952098"/>
          </a:xfrm>
        </p:spPr>
        <p:txBody>
          <a:bodyPr>
            <a:normAutofit/>
          </a:bodyPr>
          <a:lstStyle/>
          <a:p>
            <a:pPr marL="182880" indent="0">
              <a:buNone/>
            </a:pPr>
            <a:r>
              <a:rPr lang="ka-GE" sz="3800" dirty="0" smtClean="0"/>
              <a:t>კაპიტალის ბაზრის მონაწილეები</a:t>
            </a:r>
            <a:endParaRPr lang="en-US" sz="3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5564" y="1323833"/>
            <a:ext cx="7994176" cy="5189561"/>
          </a:xfrm>
        </p:spPr>
        <p:txBody>
          <a:bodyPr>
            <a:normAutofit/>
          </a:bodyPr>
          <a:lstStyle/>
          <a:p>
            <a:pPr algn="l">
              <a:spcBef>
                <a:spcPct val="50000"/>
              </a:spcBef>
            </a:pPr>
            <a:r>
              <a:rPr lang="ka-GE" sz="2000" dirty="0" smtClean="0"/>
              <a:t>ობლიგაციების გამომშვებები:</a:t>
            </a:r>
            <a:endParaRPr lang="en-US" sz="2000" dirty="0"/>
          </a:p>
          <a:p>
            <a:pPr lvl="1" algn="l"/>
            <a:r>
              <a:rPr lang="ka-GE" sz="2000" dirty="0" smtClean="0">
                <a:solidFill>
                  <a:srgbClr val="FF0000"/>
                </a:solidFill>
              </a:rPr>
              <a:t>ფედერალური და ადგილობრივი მთავრობა </a:t>
            </a:r>
            <a:r>
              <a:rPr lang="ka-GE" sz="2000" dirty="0" smtClean="0">
                <a:solidFill>
                  <a:srgbClr val="FF0000"/>
                </a:solidFill>
              </a:rPr>
              <a:t>- </a:t>
            </a:r>
            <a:r>
              <a:rPr lang="ka-GE" sz="2000" dirty="0" smtClean="0"/>
              <a:t>სესხის </a:t>
            </a:r>
            <a:r>
              <a:rPr lang="ka-GE" sz="2000" dirty="0" smtClean="0"/>
              <a:t>დასაფარად ან ფინანსების </a:t>
            </a:r>
            <a:r>
              <a:rPr lang="ka-GE" sz="2000" dirty="0" smtClean="0"/>
              <a:t>მოსაძიებლად</a:t>
            </a:r>
            <a:endParaRPr lang="en-US" sz="2000" dirty="0" smtClean="0"/>
          </a:p>
          <a:p>
            <a:pPr lvl="1" algn="l"/>
            <a:r>
              <a:rPr lang="ka-GE" sz="2000" dirty="0" smtClean="0">
                <a:solidFill>
                  <a:srgbClr val="FF0000"/>
                </a:solidFill>
              </a:rPr>
              <a:t>ფირმები: </a:t>
            </a:r>
            <a:r>
              <a:rPr lang="ka-GE" sz="2000" dirty="0" smtClean="0"/>
              <a:t>სესხის დასაფარად ან კაპიტალის </a:t>
            </a:r>
            <a:r>
              <a:rPr lang="ka-GE" sz="2000" dirty="0" smtClean="0"/>
              <a:t>მოსაძიებლად</a:t>
            </a:r>
            <a:endParaRPr lang="en-US" sz="2000" dirty="0" smtClean="0"/>
          </a:p>
          <a:p>
            <a:pPr algn="l">
              <a:spcBef>
                <a:spcPct val="50000"/>
              </a:spcBef>
            </a:pPr>
            <a:endParaRPr lang="ka-GE" sz="2000" dirty="0" smtClean="0"/>
          </a:p>
          <a:p>
            <a:pPr algn="l">
              <a:spcBef>
                <a:spcPct val="50000"/>
              </a:spcBef>
            </a:pPr>
            <a:r>
              <a:rPr lang="ka-GE" sz="2000" dirty="0" smtClean="0"/>
              <a:t>ობლიგაციების </a:t>
            </a:r>
            <a:r>
              <a:rPr lang="ka-GE" sz="2000" dirty="0" smtClean="0"/>
              <a:t>მყიდველები (უმეტეს წილად)</a:t>
            </a:r>
            <a:endParaRPr lang="en-US" sz="2000" dirty="0"/>
          </a:p>
          <a:p>
            <a:pPr lvl="1" algn="l"/>
            <a:r>
              <a:rPr lang="ka-GE" sz="2000" dirty="0" smtClean="0">
                <a:solidFill>
                  <a:srgbClr val="FF0000"/>
                </a:solidFill>
              </a:rPr>
              <a:t>ხალხი</a:t>
            </a:r>
          </a:p>
          <a:p>
            <a:pPr lvl="1" algn="l"/>
            <a:endParaRPr lang="ka-GE" sz="2000" dirty="0">
              <a:solidFill>
                <a:srgbClr val="FF0000"/>
              </a:solidFill>
            </a:endParaRPr>
          </a:p>
          <a:p>
            <a:pPr marL="0" lvl="1" algn="l"/>
            <a:r>
              <a:rPr lang="ka-GE" sz="2000" dirty="0" smtClean="0">
                <a:solidFill>
                  <a:schemeClr val="tx1"/>
                </a:solidFill>
              </a:rPr>
              <a:t>ობლიგაციები </a:t>
            </a:r>
            <a:r>
              <a:rPr lang="ka-GE" sz="2000" dirty="0" smtClean="0">
                <a:solidFill>
                  <a:schemeClr val="tx1"/>
                </a:solidFill>
              </a:rPr>
              <a:t>იყიდება როგორც პირველად ისე მეორად ბაზარზე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7400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0" name="Rectangle 6"/>
          <p:cNvSpPr>
            <a:spLocks noGrp="1" noChangeArrowheads="1"/>
          </p:cNvSpPr>
          <p:nvPr>
            <p:ph type="title"/>
          </p:nvPr>
        </p:nvSpPr>
        <p:spPr>
          <a:xfrm>
            <a:off x="914400" y="161925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a-GE" sz="3200" dirty="0" smtClean="0"/>
              <a:t>კერძო ობლიგაცია</a:t>
            </a:r>
            <a:endParaRPr lang="en-US" sz="3200" dirty="0"/>
          </a:p>
        </p:txBody>
      </p:sp>
      <p:pic>
        <p:nvPicPr>
          <p:cNvPr id="72712" name="Picture 8" descr="mishkin_10F01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304925"/>
            <a:ext cx="6680200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6120567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7" name="Rectangle 9"/>
          <p:cNvSpPr>
            <a:spLocks noGrp="1" noChangeArrowheads="1"/>
          </p:cNvSpPr>
          <p:nvPr>
            <p:ph type="title"/>
          </p:nvPr>
        </p:nvSpPr>
        <p:spPr>
          <a:xfrm>
            <a:off x="1312569" y="3048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Treasury Notes and Bonds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10-</a:t>
            </a:r>
            <a:fld id="{A9FA038D-0302-4BC9-8388-A605049F40BA}" type="slidenum">
              <a:rPr lang="en-US"/>
              <a:pPr/>
              <a:t>7</a:t>
            </a:fld>
            <a:endParaRPr lang="en-CA"/>
          </a:p>
        </p:txBody>
      </p:sp>
      <p:pic>
        <p:nvPicPr>
          <p:cNvPr id="43020" name="Picture 12" descr="mishkin_10t01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3" y="2230438"/>
            <a:ext cx="8899525" cy="2327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9"/>
          <p:cNvSpPr txBox="1">
            <a:spLocks noChangeArrowheads="1"/>
          </p:cNvSpPr>
          <p:nvPr/>
        </p:nvSpPr>
        <p:spPr>
          <a:xfrm>
            <a:off x="119063" y="4953000"/>
            <a:ext cx="8773417" cy="1500336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ka-GE" sz="20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სახელწიფო ობლიგაციები განიხილება ურისკო </a:t>
            </a:r>
            <a:r>
              <a:rPr lang="ka-GE" sz="2000" b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ობლიგაციებად, ამიტომ </a:t>
            </a:r>
            <a:r>
              <a:rPr lang="ka-GE" sz="20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ხასიათდება ყველაზე დაბალი </a:t>
            </a:r>
            <a:r>
              <a:rPr lang="ka-GE" sz="2000" b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სარგებლის </a:t>
            </a:r>
            <a:r>
              <a:rPr lang="ka-GE" sz="20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განაკვეთით (ხშირად </a:t>
            </a:r>
            <a:r>
              <a:rPr lang="ka-GE" sz="2000" b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განიხილება ურისკო </a:t>
            </a:r>
            <a:r>
              <a:rPr lang="ka-GE" sz="2000" b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rPr>
              <a:t>ობლიგაციის პროცენტად)</a:t>
            </a:r>
            <a:endParaRPr lang="en-US" sz="2000" b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0537991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7" name="Rectangle 11"/>
          <p:cNvSpPr>
            <a:spLocks noGrp="1" noChangeArrowheads="1"/>
          </p:cNvSpPr>
          <p:nvPr>
            <p:ph type="title"/>
          </p:nvPr>
        </p:nvSpPr>
        <p:spPr>
          <a:xfrm>
            <a:off x="1143000" y="152400"/>
            <a:ext cx="6512511" cy="1143000"/>
          </a:xfrm>
        </p:spPr>
        <p:txBody>
          <a:bodyPr/>
          <a:lstStyle/>
          <a:p>
            <a:pPr marL="0" indent="0">
              <a:buNone/>
            </a:pPr>
            <a:r>
              <a:rPr lang="ka-GE" sz="3600" dirty="0" smtClean="0"/>
              <a:t>სახელმწიფო ობლიგაციები</a:t>
            </a:r>
            <a:endParaRPr lang="en-US" sz="3600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2009 Pearson Prentice Hall. All rights reserved.</a:t>
            </a:r>
            <a:endParaRPr lang="en-CA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10-</a:t>
            </a:r>
            <a:fld id="{A1D6D357-2DAB-4410-BD65-DFF93DDF5702}" type="slidenum">
              <a:rPr lang="en-US"/>
              <a:pPr/>
              <a:t>8</a:t>
            </a:fld>
            <a:endParaRPr lang="en-CA"/>
          </a:p>
        </p:txBody>
      </p:sp>
      <p:pic>
        <p:nvPicPr>
          <p:cNvPr id="45070" name="Picture 14" descr="mishkin_10F02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88" y="1524000"/>
            <a:ext cx="8507411" cy="484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991491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1" name="Rectangle 11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/>
          <a:lstStyle/>
          <a:p>
            <a:pPr marL="0" indent="0">
              <a:buNone/>
            </a:pPr>
            <a:r>
              <a:rPr lang="ka-GE" sz="3200" dirty="0" smtClean="0"/>
              <a:t>სახელმწიფო ობლიგაციები</a:t>
            </a:r>
            <a:r>
              <a:rPr lang="en-US" sz="3200" dirty="0" smtClean="0"/>
              <a:t>: 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>Bills vs. Bonds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Copyright © 2009 Pearson Prentice Hall. All rights reserved.</a:t>
            </a:r>
            <a:endParaRPr lang="en-CA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10-</a:t>
            </a:r>
            <a:fld id="{DFF54146-1DBD-444B-954D-AF123114ED33}" type="slidenum">
              <a:rPr lang="en-US"/>
              <a:pPr/>
              <a:t>9</a:t>
            </a:fld>
            <a:endParaRPr lang="en-CA"/>
          </a:p>
        </p:txBody>
      </p:sp>
      <p:pic>
        <p:nvPicPr>
          <p:cNvPr id="46094" name="Picture 14" descr="mishkin_10F03"/>
          <p:cNvPicPr preferRelativeResize="0"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95425"/>
            <a:ext cx="8610600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2669210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IW_TYPE_IMAGE" val="Text Box 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1597</TotalTime>
  <Words>493</Words>
  <Application>Microsoft Office PowerPoint</Application>
  <PresentationFormat>On-screen Show (4:3)</PresentationFormat>
  <Paragraphs>97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Cambria Math</vt:lpstr>
      <vt:lpstr>Georgia</vt:lpstr>
      <vt:lpstr>Sylfaen</vt:lpstr>
      <vt:lpstr>Symbol</vt:lpstr>
      <vt:lpstr>Office Theme</vt:lpstr>
      <vt:lpstr>ობლიგაციების ბაზარი</vt:lpstr>
      <vt:lpstr>შესავალი</vt:lpstr>
      <vt:lpstr>შესავალი</vt:lpstr>
      <vt:lpstr>შესავალი</vt:lpstr>
      <vt:lpstr>კაპიტალის ბაზრის მონაწილეები</vt:lpstr>
      <vt:lpstr>კერძო ობლიგაცია</vt:lpstr>
      <vt:lpstr>Treasury Notes and Bonds</vt:lpstr>
      <vt:lpstr>სახელმწიფო ობლიგაციები</vt:lpstr>
      <vt:lpstr>სახელმწიფო ობლიგაციები:  Bills vs. Bonds</vt:lpstr>
      <vt:lpstr>მუნიციპალური ობლიგაციები</vt:lpstr>
      <vt:lpstr>მუნიციპალური ობლიგაციები</vt:lpstr>
      <vt:lpstr>კერძო ობლიგაციები</vt:lpstr>
      <vt:lpstr>კერძო ობლიგაციები</vt:lpstr>
      <vt:lpstr>მიმდინარე სარგებელი - Current Yield</vt:lpstr>
      <vt:lpstr>ობლიგაციის ფასი</vt:lpstr>
      <vt:lpstr>Semiannual Bonds</vt:lpstr>
      <vt:lpstr>ამოცანები</vt:lpstr>
      <vt:lpstr>ამოცანები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Lenovo</cp:lastModifiedBy>
  <cp:revision>466</cp:revision>
  <dcterms:created xsi:type="dcterms:W3CDTF">2006-08-16T00:00:00Z</dcterms:created>
  <dcterms:modified xsi:type="dcterms:W3CDTF">2018-04-23T07:04:15Z</dcterms:modified>
</cp:coreProperties>
</file>