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0"/>
  </p:notesMasterIdLst>
  <p:sldIdLst>
    <p:sldId id="256" r:id="rId2"/>
    <p:sldId id="257" r:id="rId3"/>
    <p:sldId id="258" r:id="rId4"/>
    <p:sldId id="313" r:id="rId5"/>
    <p:sldId id="314" r:id="rId6"/>
    <p:sldId id="259" r:id="rId7"/>
    <p:sldId id="301" r:id="rId8"/>
    <p:sldId id="302" r:id="rId9"/>
    <p:sldId id="315" r:id="rId10"/>
    <p:sldId id="260" r:id="rId11"/>
    <p:sldId id="268" r:id="rId12"/>
    <p:sldId id="261" r:id="rId13"/>
    <p:sldId id="316" r:id="rId14"/>
    <p:sldId id="303" r:id="rId15"/>
    <p:sldId id="262" r:id="rId16"/>
    <p:sldId id="269" r:id="rId17"/>
    <p:sldId id="318" r:id="rId18"/>
    <p:sldId id="319" r:id="rId19"/>
    <p:sldId id="263" r:id="rId20"/>
    <p:sldId id="270" r:id="rId21"/>
    <p:sldId id="320" r:id="rId22"/>
    <p:sldId id="321" r:id="rId23"/>
    <p:sldId id="271" r:id="rId24"/>
    <p:sldId id="304" r:id="rId25"/>
    <p:sldId id="322" r:id="rId26"/>
    <p:sldId id="323" r:id="rId27"/>
    <p:sldId id="324" r:id="rId28"/>
    <p:sldId id="325" r:id="rId29"/>
    <p:sldId id="326" r:id="rId30"/>
    <p:sldId id="305" r:id="rId31"/>
    <p:sldId id="272" r:id="rId32"/>
    <p:sldId id="306" r:id="rId33"/>
    <p:sldId id="307" r:id="rId34"/>
    <p:sldId id="308" r:id="rId35"/>
    <p:sldId id="309" r:id="rId36"/>
    <p:sldId id="310" r:id="rId37"/>
    <p:sldId id="311" r:id="rId38"/>
    <p:sldId id="312"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8" d="100"/>
          <a:sy n="58" d="100"/>
        </p:scale>
        <p:origin x="78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wmf"/><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07A5DE-B02C-4B00-B153-7AA95CA8094D}" type="datetimeFigureOut">
              <a:rPr lang="en-US" smtClean="0"/>
              <a:pPr/>
              <a:t>4/10/2018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968BFA-336E-4EE6-AFE5-528549224404}" type="slidenum">
              <a:rPr lang="en-US" smtClean="0"/>
              <a:pPr/>
              <a:t>‹#›</a:t>
            </a:fld>
            <a:endParaRPr lang="en-US"/>
          </a:p>
        </p:txBody>
      </p:sp>
    </p:spTree>
    <p:extLst>
      <p:ext uri="{BB962C8B-B14F-4D97-AF65-F5344CB8AC3E}">
        <p14:creationId xmlns:p14="http://schemas.microsoft.com/office/powerpoint/2010/main" val="3015869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xfrm>
            <a:off x="1150938" y="692150"/>
            <a:ext cx="4556125" cy="3416300"/>
          </a:xfrm>
          <a:ln/>
        </p:spPr>
      </p:sp>
      <p:sp>
        <p:nvSpPr>
          <p:cNvPr id="1300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149294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Rot="1" noChangeAspect="1" noChangeArrowheads="1" noTextEdit="1"/>
          </p:cNvSpPr>
          <p:nvPr>
            <p:ph type="sldImg"/>
          </p:nvPr>
        </p:nvSpPr>
        <p:spPr>
          <a:xfrm>
            <a:off x="1150938" y="692150"/>
            <a:ext cx="4556125" cy="3416300"/>
          </a:xfrm>
          <a:ln/>
        </p:spPr>
      </p:sp>
      <p:sp>
        <p:nvSpPr>
          <p:cNvPr id="1320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2224228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Rot="1" noChangeAspect="1" noChangeArrowheads="1" noTextEdit="1"/>
          </p:cNvSpPr>
          <p:nvPr>
            <p:ph type="sldImg"/>
          </p:nvPr>
        </p:nvSpPr>
        <p:spPr>
          <a:xfrm>
            <a:off x="1150938" y="692150"/>
            <a:ext cx="4556125" cy="3416300"/>
          </a:xfrm>
          <a:ln/>
        </p:spPr>
      </p:sp>
      <p:sp>
        <p:nvSpPr>
          <p:cNvPr id="14233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818546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54150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12398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51590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1431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2163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88527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83808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22873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07286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74118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22465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D8BD707-D9CF-40AE-B4C6-C98DA3205C09}" type="datetimeFigureOut">
              <a:rPr lang="en-US" smtClean="0"/>
              <a:pPr/>
              <a:t>4/10/2018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68759498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oleObject" Target="../embeddings/Microsoft_Word_97_-_2003_Document1.doc"/><Relationship Id="rId7" Type="http://schemas.openxmlformats.org/officeDocument/2006/relationships/oleObject" Target="../embeddings/Microsoft_Word_97_-_2003_Document3.doc"/><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Microsoft_Word_97_-_2003_Document2.doc"/><Relationship Id="rId4" Type="http://schemas.openxmlformats.org/officeDocument/2006/relationships/image" Target="../media/image3.emf"/></Relationships>
</file>

<file path=ppt/slides/_rels/slide22.xml.rels><?xml version="1.0" encoding="UTF-8" standalone="yes"?>
<Relationships xmlns="http://schemas.openxmlformats.org/package/2006/relationships"><Relationship Id="rId3" Type="http://schemas.openxmlformats.org/officeDocument/2006/relationships/oleObject" Target="../embeddings/Microsoft_Word_97_-_2003_Document4.doc"/><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7.wmf"/><Relationship Id="rId5" Type="http://schemas.openxmlformats.org/officeDocument/2006/relationships/oleObject" Target="../embeddings/Microsoft_Word_97_-_2003_Document5.doc"/><Relationship Id="rId4" Type="http://schemas.openxmlformats.org/officeDocument/2006/relationships/image" Target="../media/image6.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556792"/>
            <a:ext cx="7772400" cy="1066800"/>
          </a:xfrm>
        </p:spPr>
        <p:txBody>
          <a:bodyPr>
            <a:normAutofit fontScale="90000"/>
          </a:bodyPr>
          <a:lstStyle/>
          <a:p>
            <a:pPr marL="182880" indent="0" algn="ctr">
              <a:buNone/>
            </a:pPr>
            <a:r>
              <a:rPr lang="ka-GE" dirty="0" smtClean="0"/>
              <a:t>ცენტრალური ბანკის სტრუქტურა და სარეზერვო სისტემა</a:t>
            </a:r>
            <a:endParaRPr lang="en-US" dirty="0"/>
          </a:p>
        </p:txBody>
      </p:sp>
      <p:sp>
        <p:nvSpPr>
          <p:cNvPr id="3" name="Subtitle 2"/>
          <p:cNvSpPr>
            <a:spLocks noGrp="1"/>
          </p:cNvSpPr>
          <p:nvPr>
            <p:ph type="subTitle" idx="1"/>
          </p:nvPr>
        </p:nvSpPr>
        <p:spPr>
          <a:xfrm>
            <a:off x="6516216" y="6093296"/>
            <a:ext cx="2322781" cy="392679"/>
          </a:xfrm>
        </p:spPr>
        <p:txBody>
          <a:bodyPr>
            <a:normAutofit/>
          </a:bodyPr>
          <a:lstStyle/>
          <a:p>
            <a:r>
              <a:rPr lang="ka-GE" dirty="0" smtClean="0"/>
              <a:t>გრიგოლ მოდებაძე </a:t>
            </a:r>
          </a:p>
        </p:txBody>
      </p:sp>
    </p:spTree>
    <p:extLst>
      <p:ext uri="{BB962C8B-B14F-4D97-AF65-F5344CB8AC3E}">
        <p14:creationId xmlns:p14="http://schemas.microsoft.com/office/powerpoint/2010/main" val="36072177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610600" cy="1143000"/>
          </a:xfrm>
        </p:spPr>
        <p:txBody>
          <a:bodyPr/>
          <a:lstStyle/>
          <a:p>
            <a:pPr marL="0" indent="0" algn="ctr">
              <a:buNone/>
            </a:pPr>
            <a:r>
              <a:rPr lang="ka-GE" sz="3600" dirty="0" smtClean="0"/>
              <a:t>წევრი ბანკები</a:t>
            </a:r>
            <a:endParaRPr lang="en-US" sz="3600" dirty="0"/>
          </a:p>
        </p:txBody>
      </p:sp>
      <p:sp>
        <p:nvSpPr>
          <p:cNvPr id="3" name="Content Placeholder 2"/>
          <p:cNvSpPr>
            <a:spLocks noGrp="1"/>
          </p:cNvSpPr>
          <p:nvPr>
            <p:ph idx="1"/>
          </p:nvPr>
        </p:nvSpPr>
        <p:spPr>
          <a:xfrm>
            <a:off x="152400" y="1447800"/>
            <a:ext cx="8839200" cy="5181600"/>
          </a:xfrm>
        </p:spPr>
        <p:txBody>
          <a:bodyPr>
            <a:normAutofit/>
          </a:bodyPr>
          <a:lstStyle/>
          <a:p>
            <a:pPr marL="45720" indent="0" algn="just">
              <a:buNone/>
            </a:pPr>
            <a:r>
              <a:rPr lang="ka-GE" dirty="0" smtClean="0"/>
              <a:t>კერძო ბანკებს არ მოეთხოვებათ წევრობა, თუმცა მათ შეუძლიათ შეუერთდნენ ფედერალურ საბანკო სისტემას. 1980 წლამდე წევრ ბანკებს მოეთხოვებოდათ ფედერალურ ბანკებში რეზერვების შენახვა როგორც დეპოზიტის. ხოლო არაწევრი ბანკები შტატის მიერ დაწესებულ სარეზერვო მოთხოვნებს ექვემდებარებოდნენ, რაც საშუალებას აძლევდათ მათ რომ უმეტესი რეზერვები სარგებლიან ფასიან ქაღალდებში განეთავსებინათ.  რადგან წევრ ბანკებს ფედერალურ ბანკში რეზერვებზე სარგებელი არ ერიცხებოდათ ამიტომ თანდათან ტოვებდნენ ბანკები სისტემას. </a:t>
            </a:r>
          </a:p>
          <a:p>
            <a:pPr marL="45720" indent="0" algn="just">
              <a:buNone/>
            </a:pPr>
            <a:endParaRPr lang="ka-GE" dirty="0" smtClean="0"/>
          </a:p>
          <a:p>
            <a:pPr marL="45720" indent="0" algn="just">
              <a:buNone/>
            </a:pPr>
            <a:r>
              <a:rPr lang="ka-GE" dirty="0" smtClean="0"/>
              <a:t>1987 წლის შემდეგ ყველა ბანკს ქონდა ერთნაირი მოთხოვნა ცენტრალური ბანკისგან, ამასთან გარკვეული დამატებითი მომსახურების მიღება შეეძლოთ წევრ ბანკებს, რამაც ისევ გაზარდა წევრი ბანკების რაოდენობა ცენტრალურ ბანკში. </a:t>
            </a:r>
            <a:endParaRPr lang="ka-GE" dirty="0"/>
          </a:p>
        </p:txBody>
      </p:sp>
    </p:spTree>
    <p:extLst>
      <p:ext uri="{BB962C8B-B14F-4D97-AF65-F5344CB8AC3E}">
        <p14:creationId xmlns:p14="http://schemas.microsoft.com/office/powerpoint/2010/main" val="29064414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610600" cy="1143000"/>
          </a:xfrm>
        </p:spPr>
        <p:txBody>
          <a:bodyPr/>
          <a:lstStyle/>
          <a:p>
            <a:pPr marL="0" indent="0" algn="ctr">
              <a:buNone/>
            </a:pPr>
            <a:r>
              <a:rPr lang="ka-GE" sz="3600" dirty="0" smtClean="0"/>
              <a:t>მართველი საბჭო</a:t>
            </a:r>
            <a:endParaRPr lang="en-US" sz="3600" dirty="0"/>
          </a:p>
        </p:txBody>
      </p:sp>
      <p:sp>
        <p:nvSpPr>
          <p:cNvPr id="3" name="Content Placeholder 2"/>
          <p:cNvSpPr>
            <a:spLocks noGrp="1"/>
          </p:cNvSpPr>
          <p:nvPr>
            <p:ph idx="1"/>
          </p:nvPr>
        </p:nvSpPr>
        <p:spPr>
          <a:xfrm>
            <a:off x="152400" y="1447800"/>
            <a:ext cx="8839200" cy="5181600"/>
          </a:xfrm>
        </p:spPr>
        <p:txBody>
          <a:bodyPr>
            <a:normAutofit/>
          </a:bodyPr>
          <a:lstStyle/>
          <a:p>
            <a:pPr marL="45720" indent="0" algn="just">
              <a:buNone/>
            </a:pPr>
            <a:r>
              <a:rPr lang="ka-GE" dirty="0" smtClean="0"/>
              <a:t>მართველი საბჭო შედგება 7 წევრისგან რომელსაც წარადგენს ამერიკის პრეზიდენტი და ამტკიცებს სენატი. წევრები არიან სხვადასხვა ოლქიდან  რომ ყველა ნაწილის ინტრესების განაწილება მოხდეს. მართველი საბჭო ირჩევს თავმჯდომარეს 4 წლით. </a:t>
            </a:r>
          </a:p>
          <a:p>
            <a:pPr marL="45720" indent="0" algn="just">
              <a:buNone/>
            </a:pPr>
            <a:endParaRPr lang="ka-GE" dirty="0"/>
          </a:p>
          <a:p>
            <a:pPr marL="45720" indent="0" algn="just">
              <a:buNone/>
            </a:pPr>
            <a:r>
              <a:rPr lang="ka-GE" dirty="0" smtClean="0"/>
              <a:t>მართველი საბჭო აქტიურად ჩართულია მონეტარული პოლიტიკის დაგეგმვაში. 7-ვე წევრი არის </a:t>
            </a:r>
            <a:r>
              <a:rPr lang="en-US" dirty="0" smtClean="0"/>
              <a:t>FOMC-</a:t>
            </a:r>
            <a:r>
              <a:rPr lang="ka-GE" dirty="0" smtClean="0"/>
              <a:t>ის წევრი, სულ 12 წევრი (7+5), ამიტომ საბჯოს ხმების უმრავლესობა აქვს. </a:t>
            </a:r>
          </a:p>
          <a:p>
            <a:pPr marL="45720" indent="0" algn="just">
              <a:buNone/>
            </a:pPr>
            <a:endParaRPr lang="ka-GE" dirty="0"/>
          </a:p>
          <a:p>
            <a:pPr marL="45720" indent="0" algn="just">
              <a:buNone/>
            </a:pPr>
            <a:r>
              <a:rPr lang="ka-GE" dirty="0" smtClean="0"/>
              <a:t>საბჭო აწესებს სარეზერვო მოთხოვნებს და ჩართულია დისკონტირების განაკვეთის დაწესებაში (განიხილავს და ამტკიცებს)</a:t>
            </a:r>
          </a:p>
        </p:txBody>
      </p:sp>
    </p:spTree>
    <p:extLst>
      <p:ext uri="{BB962C8B-B14F-4D97-AF65-F5344CB8AC3E}">
        <p14:creationId xmlns:p14="http://schemas.microsoft.com/office/powerpoint/2010/main" val="4238686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610600" cy="1143000"/>
          </a:xfrm>
        </p:spPr>
        <p:txBody>
          <a:bodyPr/>
          <a:lstStyle/>
          <a:p>
            <a:pPr marL="0" indent="0" algn="ctr">
              <a:buNone/>
            </a:pPr>
            <a:r>
              <a:rPr lang="ka-GE" sz="3600" dirty="0"/>
              <a:t>ღია ბაზრის ფედერალური კომიტეტი </a:t>
            </a:r>
            <a:r>
              <a:rPr lang="en-US" sz="3600" dirty="0"/>
              <a:t>(FOMC)</a:t>
            </a:r>
          </a:p>
        </p:txBody>
      </p:sp>
      <p:sp>
        <p:nvSpPr>
          <p:cNvPr id="3" name="Content Placeholder 2"/>
          <p:cNvSpPr>
            <a:spLocks noGrp="1"/>
          </p:cNvSpPr>
          <p:nvPr>
            <p:ph idx="1"/>
          </p:nvPr>
        </p:nvSpPr>
        <p:spPr>
          <a:xfrm>
            <a:off x="152400" y="1991816"/>
            <a:ext cx="8839200" cy="5181600"/>
          </a:xfrm>
        </p:spPr>
        <p:txBody>
          <a:bodyPr>
            <a:normAutofit/>
          </a:bodyPr>
          <a:lstStyle/>
          <a:p>
            <a:pPr marL="45720" indent="0" algn="just">
              <a:buNone/>
            </a:pPr>
            <a:r>
              <a:rPr lang="en-US" dirty="0" smtClean="0"/>
              <a:t>FOMC </a:t>
            </a:r>
            <a:r>
              <a:rPr lang="ka-GE" dirty="0" smtClean="0"/>
              <a:t>იკრიბება 8-ჯერ წელიწადში და იღებს გადაწყვეტილებებს ღია ბაზრის ოპერაციებზე, რომელიც გავლენას ახდენს ფულის მიწოდებაზე და სარგებლის განაკვეთზე. </a:t>
            </a:r>
          </a:p>
          <a:p>
            <a:pPr marL="45720" indent="0" algn="just">
              <a:buNone/>
            </a:pPr>
            <a:endParaRPr lang="ka-GE" dirty="0"/>
          </a:p>
          <a:p>
            <a:pPr marL="45720" indent="0" algn="just">
              <a:buNone/>
            </a:pPr>
            <a:r>
              <a:rPr lang="ka-GE" dirty="0" smtClean="0"/>
              <a:t>ღია ბაზრის ოპერაციები ითვლება ფულის მიწოდების კონტროლის ყველაზე მნიშვნელოვან საშუალებად. ასევე კომიტეტი აკეთებს რჩევებს სარეზერვო მოთხოვნებთან და დისკონტირების განაკვეთთან დაკავშირებით</a:t>
            </a:r>
          </a:p>
        </p:txBody>
      </p:sp>
    </p:spTree>
    <p:extLst>
      <p:ext uri="{BB962C8B-B14F-4D97-AF65-F5344CB8AC3E}">
        <p14:creationId xmlns:p14="http://schemas.microsoft.com/office/powerpoint/2010/main" val="16290311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4" name="Rectangle 4"/>
          <p:cNvSpPr>
            <a:spLocks noGrp="1" noChangeArrowheads="1"/>
          </p:cNvSpPr>
          <p:nvPr>
            <p:ph type="title"/>
          </p:nvPr>
        </p:nvSpPr>
        <p:spPr>
          <a:xfrm>
            <a:off x="152400" y="304800"/>
            <a:ext cx="8686800" cy="1143000"/>
          </a:xfrm>
        </p:spPr>
        <p:txBody>
          <a:bodyPr/>
          <a:lstStyle/>
          <a:p>
            <a:pPr marL="0" indent="0" algn="ctr">
              <a:buNone/>
            </a:pPr>
            <a:r>
              <a:rPr lang="ka-GE" sz="3600" dirty="0" smtClean="0"/>
              <a:t>რამდენად დამოუკიდებელია ცენტრალური ბანკი</a:t>
            </a:r>
            <a:endParaRPr lang="en-US" sz="3600" dirty="0"/>
          </a:p>
        </p:txBody>
      </p:sp>
      <p:sp>
        <p:nvSpPr>
          <p:cNvPr id="81925" name="Rectangle 5"/>
          <p:cNvSpPr>
            <a:spLocks noGrp="1" noChangeArrowheads="1"/>
          </p:cNvSpPr>
          <p:nvPr>
            <p:ph idx="1"/>
          </p:nvPr>
        </p:nvSpPr>
        <p:spPr>
          <a:xfrm>
            <a:off x="384175" y="1981200"/>
            <a:ext cx="8380413" cy="4114800"/>
          </a:xfrm>
          <a:prstGeom prst="rect">
            <a:avLst/>
          </a:prstGeom>
        </p:spPr>
        <p:txBody>
          <a:bodyPr/>
          <a:lstStyle/>
          <a:p>
            <a:pPr marL="45720" indent="0">
              <a:lnSpc>
                <a:spcPct val="90000"/>
              </a:lnSpc>
              <a:spcBef>
                <a:spcPct val="50000"/>
              </a:spcBef>
              <a:buNone/>
            </a:pPr>
            <a:r>
              <a:rPr lang="ka-GE" sz="2400" dirty="0" smtClean="0"/>
              <a:t>მთავარი კითხვაა რამდენად დამოუკიდებელია ცენტრალურ ბანკი ხელისუფლების ზეწოლისგან?</a:t>
            </a:r>
          </a:p>
          <a:p>
            <a:pPr marL="45720" indent="0">
              <a:lnSpc>
                <a:spcPct val="90000"/>
              </a:lnSpc>
              <a:spcBef>
                <a:spcPct val="50000"/>
              </a:spcBef>
              <a:buNone/>
            </a:pPr>
            <a:endParaRPr lang="ka-GE" sz="2400" dirty="0"/>
          </a:p>
          <a:p>
            <a:pPr marL="45720" indent="0">
              <a:lnSpc>
                <a:spcPct val="90000"/>
              </a:lnSpc>
              <a:spcBef>
                <a:spcPct val="50000"/>
              </a:spcBef>
              <a:buNone/>
            </a:pPr>
            <a:r>
              <a:rPr lang="ka-GE" sz="2400" dirty="0" smtClean="0"/>
              <a:t>ცენტრალურ ბანკს აქვს თავისუფლება აარჩიოს ის მიზნები რასაც ის დაისახავს და აქვს თავისუფლება აირჩიოს ის საშუალებები რითაც ის ამ მიზანს მიაღწევს.</a:t>
            </a:r>
          </a:p>
          <a:p>
            <a:pPr marL="45720" indent="0">
              <a:lnSpc>
                <a:spcPct val="90000"/>
              </a:lnSpc>
              <a:spcBef>
                <a:spcPct val="50000"/>
              </a:spcBef>
              <a:buNone/>
            </a:pPr>
            <a:endParaRPr lang="ka-GE" sz="2400" dirty="0"/>
          </a:p>
          <a:p>
            <a:pPr marL="45720" indent="0">
              <a:lnSpc>
                <a:spcPct val="90000"/>
              </a:lnSpc>
              <a:spcBef>
                <a:spcPct val="50000"/>
              </a:spcBef>
              <a:buNone/>
            </a:pPr>
            <a:r>
              <a:rPr lang="ka-GE" sz="2400" dirty="0" smtClean="0"/>
              <a:t>14 წლიანი არჩევითობა აძლევთ მათ იმის საშუალებას რმ დროებითი ხელისუფლების დროებით ნებას არ აყვნენ.</a:t>
            </a:r>
            <a:endParaRPr lang="en-US" sz="2400" dirty="0"/>
          </a:p>
        </p:txBody>
      </p:sp>
      <p:sp>
        <p:nvSpPr>
          <p:cNvPr id="5" name="Slide Number Placeholder 4"/>
          <p:cNvSpPr>
            <a:spLocks noGrp="1"/>
          </p:cNvSpPr>
          <p:nvPr>
            <p:ph type="sldNum" sz="quarter" idx="12"/>
          </p:nvPr>
        </p:nvSpPr>
        <p:spPr/>
        <p:txBody>
          <a:bodyPr/>
          <a:lstStyle/>
          <a:p>
            <a:r>
              <a:rPr lang="en-US"/>
              <a:t>7-</a:t>
            </a:r>
            <a:fld id="{B73636FD-E083-4204-8FAA-E0574FA3C77B}" type="slidenum">
              <a:rPr lang="en-US"/>
              <a:pPr/>
              <a:t>13</a:t>
            </a:fld>
            <a:endParaRPr lang="en-CA"/>
          </a:p>
        </p:txBody>
      </p:sp>
    </p:spTree>
    <p:extLst>
      <p:ext uri="{BB962C8B-B14F-4D97-AF65-F5344CB8AC3E}">
        <p14:creationId xmlns:p14="http://schemas.microsoft.com/office/powerpoint/2010/main" val="3015293060"/>
      </p:ext>
    </p:extLst>
  </p:cSld>
  <p:clrMapOvr>
    <a:masterClrMapping/>
  </p:clrMapOvr>
  <p:transition spd="med">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628800"/>
            <a:ext cx="7772400" cy="1066800"/>
          </a:xfrm>
        </p:spPr>
        <p:txBody>
          <a:bodyPr>
            <a:normAutofit fontScale="90000"/>
          </a:bodyPr>
          <a:lstStyle/>
          <a:p>
            <a:pPr marL="182880" indent="0" algn="ctr">
              <a:buNone/>
            </a:pPr>
            <a:r>
              <a:rPr lang="ka-GE" dirty="0" smtClean="0"/>
              <a:t>მონეტარული პოლიტიკა. საშუალებები, მიზნები და სტრატეგიები</a:t>
            </a:r>
            <a:endParaRPr lang="en-US" dirty="0"/>
          </a:p>
        </p:txBody>
      </p:sp>
      <p:sp>
        <p:nvSpPr>
          <p:cNvPr id="3" name="Subtitle 2"/>
          <p:cNvSpPr>
            <a:spLocks noGrp="1"/>
          </p:cNvSpPr>
          <p:nvPr>
            <p:ph type="subTitle" idx="1"/>
          </p:nvPr>
        </p:nvSpPr>
        <p:spPr>
          <a:xfrm>
            <a:off x="6444208" y="6309320"/>
            <a:ext cx="2610813" cy="464687"/>
          </a:xfrm>
        </p:spPr>
        <p:txBody>
          <a:bodyPr>
            <a:normAutofit/>
          </a:bodyPr>
          <a:lstStyle/>
          <a:p>
            <a:r>
              <a:rPr lang="ka-GE" dirty="0" smtClean="0"/>
              <a:t>გრიგოლ მოდებადძე</a:t>
            </a:r>
            <a:endParaRPr lang="en-US" dirty="0"/>
          </a:p>
        </p:txBody>
      </p:sp>
    </p:spTree>
    <p:extLst>
      <p:ext uri="{BB962C8B-B14F-4D97-AF65-F5344CB8AC3E}">
        <p14:creationId xmlns:p14="http://schemas.microsoft.com/office/powerpoint/2010/main" val="15420077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610600" cy="1143000"/>
          </a:xfrm>
        </p:spPr>
        <p:txBody>
          <a:bodyPr/>
          <a:lstStyle/>
          <a:p>
            <a:pPr marL="0" indent="0" algn="ctr">
              <a:buNone/>
            </a:pPr>
            <a:r>
              <a:rPr lang="ka-GE" sz="3600" dirty="0" smtClean="0"/>
              <a:t>შესავალი</a:t>
            </a:r>
            <a:endParaRPr lang="en-US" sz="3600" dirty="0"/>
          </a:p>
        </p:txBody>
      </p:sp>
      <p:sp>
        <p:nvSpPr>
          <p:cNvPr id="3" name="Content Placeholder 2"/>
          <p:cNvSpPr>
            <a:spLocks noGrp="1"/>
          </p:cNvSpPr>
          <p:nvPr>
            <p:ph idx="1"/>
          </p:nvPr>
        </p:nvSpPr>
        <p:spPr>
          <a:xfrm>
            <a:off x="152400" y="1447800"/>
            <a:ext cx="8839200" cy="5181600"/>
          </a:xfrm>
        </p:spPr>
        <p:txBody>
          <a:bodyPr>
            <a:normAutofit lnSpcReduction="10000"/>
          </a:bodyPr>
          <a:lstStyle/>
          <a:p>
            <a:pPr marL="45720" indent="0" algn="just">
              <a:buNone/>
            </a:pPr>
            <a:r>
              <a:rPr lang="ka-GE" dirty="0" smtClean="0"/>
              <a:t>მონეტარული პოლიტიკის შესწავლას დავიწყებთ ფედერალური რეზერვების საბალანსო ფურცლის განხილვით (</a:t>
            </a:r>
            <a:r>
              <a:rPr lang="en-US" dirty="0" smtClean="0"/>
              <a:t> balance sheet).</a:t>
            </a:r>
          </a:p>
          <a:p>
            <a:pPr marL="45720" indent="0" algn="just">
              <a:buNone/>
            </a:pPr>
            <a:endParaRPr lang="en-US" b="1" u="sng" dirty="0"/>
          </a:p>
          <a:p>
            <a:pPr marL="45720" indent="0" algn="just">
              <a:buNone/>
            </a:pPr>
            <a:r>
              <a:rPr lang="ka-GE" dirty="0" smtClean="0"/>
              <a:t>ასევე ვნახავთ როგორ ახდენენ სხვადასხვა საშუალებები გავლენას ფულის მიწოდებაზე და სარგებლის განაკვეთზე. </a:t>
            </a:r>
          </a:p>
          <a:p>
            <a:pPr marL="45720" indent="0" algn="just">
              <a:buNone/>
            </a:pPr>
            <a:endParaRPr lang="ka-GE" dirty="0"/>
          </a:p>
          <a:p>
            <a:pPr marL="45720" indent="0" algn="just">
              <a:buNone/>
            </a:pPr>
            <a:r>
              <a:rPr lang="ka-GE" dirty="0" smtClean="0"/>
              <a:t>შემდეგ განვიხილავთ როგორ იყენებს ამ საშუალებებს ცენტრალური ბანკი რომ მიაღწიოს გარკვეულ მიზნებს.</a:t>
            </a:r>
          </a:p>
          <a:p>
            <a:pPr marL="45720" indent="0" algn="just">
              <a:buNone/>
            </a:pPr>
            <a:endParaRPr lang="ka-GE" dirty="0"/>
          </a:p>
          <a:p>
            <a:pPr marL="45720" indent="0" algn="just">
              <a:buNone/>
            </a:pPr>
            <a:r>
              <a:rPr lang="ka-GE" dirty="0" smtClean="0"/>
              <a:t>შემდეგ ვნახავთ მონეტარული პოლიტიკის განხორციელების სტრატეგიებს</a:t>
            </a:r>
          </a:p>
          <a:p>
            <a:pPr lvl="1" algn="just">
              <a:spcBef>
                <a:spcPct val="50000"/>
              </a:spcBef>
            </a:pPr>
            <a:r>
              <a:rPr lang="ka-GE" sz="2400" dirty="0" smtClean="0"/>
              <a:t>სარეზერვო ბანკის საბალანსო ფურცელი</a:t>
            </a:r>
            <a:endParaRPr lang="en-US" sz="2400" dirty="0"/>
          </a:p>
          <a:p>
            <a:pPr lvl="1" algn="just">
              <a:spcBef>
                <a:spcPct val="50000"/>
              </a:spcBef>
            </a:pPr>
            <a:r>
              <a:rPr lang="ka-GE" sz="2400" dirty="0" smtClean="0"/>
              <a:t>რეზერვების ბაზარი და ფედერალური ფონდის განაკვეთი</a:t>
            </a:r>
            <a:endParaRPr lang="en-US" sz="2400" dirty="0"/>
          </a:p>
          <a:p>
            <a:pPr lvl="1" algn="just">
              <a:spcBef>
                <a:spcPct val="50000"/>
              </a:spcBef>
            </a:pPr>
            <a:r>
              <a:rPr lang="ka-GE" sz="2400" dirty="0" smtClean="0"/>
              <a:t>მონეტარული პოლიტიკის საშუალებები</a:t>
            </a:r>
            <a:endParaRPr lang="ka-GE" dirty="0"/>
          </a:p>
        </p:txBody>
      </p:sp>
    </p:spTree>
    <p:extLst>
      <p:ext uri="{BB962C8B-B14F-4D97-AF65-F5344CB8AC3E}">
        <p14:creationId xmlns:p14="http://schemas.microsoft.com/office/powerpoint/2010/main" val="29624905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610600" cy="1143000"/>
          </a:xfrm>
        </p:spPr>
        <p:txBody>
          <a:bodyPr/>
          <a:lstStyle/>
          <a:p>
            <a:pPr marL="0" indent="0" algn="ctr">
              <a:buNone/>
            </a:pPr>
            <a:r>
              <a:rPr lang="ka-GE" sz="3600" dirty="0" smtClean="0"/>
              <a:t>ფედერალური რეზერვების საბალანს ფურცელი</a:t>
            </a:r>
            <a:endParaRPr lang="en-US" sz="3600" dirty="0"/>
          </a:p>
        </p:txBody>
      </p:sp>
      <p:sp>
        <p:nvSpPr>
          <p:cNvPr id="3" name="Content Placeholder 2"/>
          <p:cNvSpPr>
            <a:spLocks noGrp="1"/>
          </p:cNvSpPr>
          <p:nvPr>
            <p:ph idx="1"/>
          </p:nvPr>
        </p:nvSpPr>
        <p:spPr>
          <a:xfrm>
            <a:off x="152400" y="1447800"/>
            <a:ext cx="8839200" cy="5181600"/>
          </a:xfrm>
        </p:spPr>
        <p:txBody>
          <a:bodyPr>
            <a:normAutofit/>
          </a:bodyPr>
          <a:lstStyle/>
          <a:p>
            <a:pPr marL="45720" indent="0">
              <a:buNone/>
            </a:pPr>
            <a:r>
              <a:rPr lang="ka-GE" dirty="0" smtClean="0"/>
              <a:t>მონეტარული პოლიტიკის განხორციელება გულისხმობს მის საბალანსო ფურცეში ცვლილებებს (აქტივები და ვალდებულებები, </a:t>
            </a:r>
            <a:r>
              <a:rPr lang="en-US" dirty="0" smtClean="0"/>
              <a:t>assets and liabilities). </a:t>
            </a:r>
            <a:r>
              <a:rPr lang="ka-GE" dirty="0" smtClean="0"/>
              <a:t>განვიხილოთ გამარტივებული საბალანსო ფურცელი.</a:t>
            </a:r>
          </a:p>
          <a:p>
            <a:pPr marL="45720" indent="0">
              <a:buNone/>
            </a:pPr>
            <a:endParaRPr lang="ka-GE" dirty="0"/>
          </a:p>
          <a:p>
            <a:pPr marL="45720" indent="0">
              <a:buNone/>
            </a:pPr>
            <a:endParaRPr lang="ka-GE" dirty="0"/>
          </a:p>
        </p:txBody>
      </p:sp>
      <p:graphicFrame>
        <p:nvGraphicFramePr>
          <p:cNvPr id="4" name="Table 3"/>
          <p:cNvGraphicFramePr>
            <a:graphicFrameLocks noGrp="1"/>
          </p:cNvGraphicFramePr>
          <p:nvPr>
            <p:extLst>
              <p:ext uri="{D42A27DB-BD31-4B8C-83A1-F6EECF244321}">
                <p14:modId xmlns:p14="http://schemas.microsoft.com/office/powerpoint/2010/main" val="1524208045"/>
              </p:ext>
            </p:extLst>
          </p:nvPr>
        </p:nvGraphicFramePr>
        <p:xfrm>
          <a:off x="1447800" y="3733800"/>
          <a:ext cx="6096000" cy="111252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ka-GE" dirty="0" smtClean="0"/>
                        <a:t>აქტივები</a:t>
                      </a:r>
                      <a:endParaRPr lang="en-US" dirty="0"/>
                    </a:p>
                  </a:txBody>
                  <a:tcPr/>
                </a:tc>
                <a:tc>
                  <a:txBody>
                    <a:bodyPr/>
                    <a:lstStyle/>
                    <a:p>
                      <a:r>
                        <a:rPr lang="ka-GE" dirty="0" smtClean="0"/>
                        <a:t>ვალდებულებები</a:t>
                      </a:r>
                      <a:endParaRPr lang="en-US" dirty="0"/>
                    </a:p>
                  </a:txBody>
                  <a:tcPr/>
                </a:tc>
              </a:tr>
              <a:tr h="370840">
                <a:tc>
                  <a:txBody>
                    <a:bodyPr/>
                    <a:lstStyle/>
                    <a:p>
                      <a:r>
                        <a:rPr lang="ka-GE" dirty="0" smtClean="0"/>
                        <a:t>მთავრობის ფასიანი ქაღალდები</a:t>
                      </a:r>
                      <a:endParaRPr lang="en-US" dirty="0"/>
                    </a:p>
                  </a:txBody>
                  <a:tcPr/>
                </a:tc>
                <a:tc>
                  <a:txBody>
                    <a:bodyPr/>
                    <a:lstStyle/>
                    <a:p>
                      <a:r>
                        <a:rPr lang="ka-GE" dirty="0" smtClean="0"/>
                        <a:t>ვალუტა ცირკულაციაში</a:t>
                      </a:r>
                      <a:endParaRPr lang="en-US" dirty="0"/>
                    </a:p>
                  </a:txBody>
                  <a:tcPr/>
                </a:tc>
              </a:tr>
              <a:tr h="370840">
                <a:tc>
                  <a:txBody>
                    <a:bodyPr/>
                    <a:lstStyle/>
                    <a:p>
                      <a:r>
                        <a:rPr lang="ka-GE" dirty="0" smtClean="0"/>
                        <a:t>დისკონტირებული სესხები</a:t>
                      </a:r>
                      <a:endParaRPr lang="en-US" dirty="0"/>
                    </a:p>
                  </a:txBody>
                  <a:tcPr/>
                </a:tc>
                <a:tc>
                  <a:txBody>
                    <a:bodyPr/>
                    <a:lstStyle/>
                    <a:p>
                      <a:r>
                        <a:rPr lang="ka-GE" dirty="0" smtClean="0"/>
                        <a:t>რეზერვები</a:t>
                      </a:r>
                      <a:endParaRPr lang="en-US" dirty="0"/>
                    </a:p>
                  </a:txBody>
                  <a:tcPr/>
                </a:tc>
              </a:tr>
            </a:tbl>
          </a:graphicData>
        </a:graphic>
      </p:graphicFrame>
    </p:spTree>
    <p:extLst>
      <p:ext uri="{BB962C8B-B14F-4D97-AF65-F5344CB8AC3E}">
        <p14:creationId xmlns:p14="http://schemas.microsoft.com/office/powerpoint/2010/main" val="7800546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610600" cy="1143000"/>
          </a:xfrm>
        </p:spPr>
        <p:txBody>
          <a:bodyPr/>
          <a:lstStyle/>
          <a:p>
            <a:pPr marL="0" indent="0" algn="ctr">
              <a:buNone/>
            </a:pPr>
            <a:r>
              <a:rPr lang="ka-GE" sz="3600" dirty="0" smtClean="0"/>
              <a:t>ფედერალური რეზერვების საბალანს ფურცელი</a:t>
            </a:r>
            <a:endParaRPr lang="en-US" sz="3600" dirty="0"/>
          </a:p>
        </p:txBody>
      </p:sp>
      <p:sp>
        <p:nvSpPr>
          <p:cNvPr id="3" name="Content Placeholder 2"/>
          <p:cNvSpPr>
            <a:spLocks noGrp="1"/>
          </p:cNvSpPr>
          <p:nvPr>
            <p:ph idx="1"/>
          </p:nvPr>
        </p:nvSpPr>
        <p:spPr>
          <a:xfrm>
            <a:off x="152400" y="1447800"/>
            <a:ext cx="8839200" cy="5181600"/>
          </a:xfrm>
        </p:spPr>
        <p:txBody>
          <a:bodyPr>
            <a:normAutofit/>
          </a:bodyPr>
          <a:lstStyle/>
          <a:p>
            <a:pPr marL="45720" indent="0" algn="just">
              <a:buNone/>
            </a:pPr>
            <a:r>
              <a:rPr lang="ka-GE" sz="2800" b="1" u="sng" dirty="0" smtClean="0"/>
              <a:t>ვალდებულებები</a:t>
            </a:r>
            <a:r>
              <a:rPr lang="en-US" sz="2800" dirty="0" smtClean="0"/>
              <a:t>:</a:t>
            </a:r>
            <a:endParaRPr lang="en-US" sz="2800" dirty="0"/>
          </a:p>
          <a:p>
            <a:pPr lvl="1" algn="just"/>
            <a:r>
              <a:rPr lang="ka-GE" sz="2400" dirty="0" smtClean="0"/>
              <a:t>ვალუტა ცირკულაციაში</a:t>
            </a:r>
            <a:r>
              <a:rPr lang="en-US" sz="2400" dirty="0" smtClean="0"/>
              <a:t>: </a:t>
            </a:r>
            <a:r>
              <a:rPr lang="ka-GE" sz="2400" dirty="0" smtClean="0"/>
              <a:t>ხელში არსებული ვალუტა, რომელიც გამოიყენება გაცვლის საშუალებად</a:t>
            </a:r>
          </a:p>
          <a:p>
            <a:pPr lvl="1" algn="just"/>
            <a:endParaRPr lang="en-US" sz="2400" dirty="0"/>
          </a:p>
          <a:p>
            <a:pPr lvl="1" algn="just"/>
            <a:r>
              <a:rPr lang="ka-GE" sz="2400" dirty="0" smtClean="0"/>
              <a:t>რეზერვები</a:t>
            </a:r>
            <a:r>
              <a:rPr lang="en-US" sz="2400" dirty="0" smtClean="0"/>
              <a:t>: </a:t>
            </a:r>
            <a:r>
              <a:rPr lang="ka-GE" sz="2400" dirty="0" smtClean="0"/>
              <a:t>ყველა ბანკი ინარჩუნებს დეპოზიტების გაკვეულ რაოდენობას ცენტრალურ ბანკში (რეზერვები)</a:t>
            </a:r>
            <a:r>
              <a:rPr lang="en-US" sz="2400" dirty="0" smtClean="0"/>
              <a:t>.  </a:t>
            </a:r>
            <a:r>
              <a:rPr lang="ka-GE" sz="2400" dirty="0" smtClean="0"/>
              <a:t>სარეზერვო მოთხოვნების დონე განსაზღვრავს აუცილებელი რეზერვების დონეს. ხოლო რეზერვების დანარჩენი რაოდენობას ეწოდება ჭარბი რეზერვები. (სარგებელი არ ერიცხება ამ რეზერვს)</a:t>
            </a:r>
            <a:endParaRPr lang="en-US" sz="2400" dirty="0"/>
          </a:p>
        </p:txBody>
      </p:sp>
    </p:spTree>
    <p:extLst>
      <p:ext uri="{BB962C8B-B14F-4D97-AF65-F5344CB8AC3E}">
        <p14:creationId xmlns:p14="http://schemas.microsoft.com/office/powerpoint/2010/main" val="41898358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610600" cy="1143000"/>
          </a:xfrm>
        </p:spPr>
        <p:txBody>
          <a:bodyPr/>
          <a:lstStyle/>
          <a:p>
            <a:pPr marL="0" indent="0" algn="ctr">
              <a:buNone/>
            </a:pPr>
            <a:r>
              <a:rPr lang="ka-GE" sz="3600" dirty="0" smtClean="0"/>
              <a:t>ფედერალური რეზერვების საბალანს ფურცელი</a:t>
            </a:r>
            <a:endParaRPr lang="en-US" sz="3600" dirty="0"/>
          </a:p>
        </p:txBody>
      </p:sp>
      <p:sp>
        <p:nvSpPr>
          <p:cNvPr id="3" name="Content Placeholder 2"/>
          <p:cNvSpPr>
            <a:spLocks noGrp="1"/>
          </p:cNvSpPr>
          <p:nvPr>
            <p:ph idx="1"/>
          </p:nvPr>
        </p:nvSpPr>
        <p:spPr>
          <a:xfrm>
            <a:off x="152400" y="1447800"/>
            <a:ext cx="8839200" cy="5181600"/>
          </a:xfrm>
        </p:spPr>
        <p:txBody>
          <a:bodyPr>
            <a:normAutofit/>
          </a:bodyPr>
          <a:lstStyle/>
          <a:p>
            <a:pPr marL="45720" indent="0">
              <a:lnSpc>
                <a:spcPct val="90000"/>
              </a:lnSpc>
              <a:buNone/>
            </a:pPr>
            <a:r>
              <a:rPr lang="ka-GE" b="1" u="sng" dirty="0" smtClean="0"/>
              <a:t>აქტივები: </a:t>
            </a:r>
            <a:endParaRPr lang="en-US" b="1" u="sng" dirty="0"/>
          </a:p>
          <a:p>
            <a:pPr lvl="1">
              <a:lnSpc>
                <a:spcPct val="90000"/>
              </a:lnSpc>
            </a:pPr>
            <a:r>
              <a:rPr lang="ka-GE" dirty="0" smtClean="0"/>
              <a:t>მთავრობის ფასიანი ქაღალდები</a:t>
            </a:r>
            <a:r>
              <a:rPr lang="en-US" dirty="0" smtClean="0"/>
              <a:t>: </a:t>
            </a:r>
            <a:r>
              <a:rPr lang="ka-GE" dirty="0" smtClean="0"/>
              <a:t>ეს არის სახელმწიფო  ობლიგაციები რომელიც ივაჭრება ღია ბაზარზე.</a:t>
            </a:r>
          </a:p>
          <a:p>
            <a:pPr lvl="1">
              <a:lnSpc>
                <a:spcPct val="90000"/>
              </a:lnSpc>
            </a:pPr>
            <a:endParaRPr lang="ka-GE" dirty="0"/>
          </a:p>
          <a:p>
            <a:pPr lvl="1">
              <a:lnSpc>
                <a:spcPct val="90000"/>
              </a:lnSpc>
            </a:pPr>
            <a:endParaRPr lang="en-US" dirty="0"/>
          </a:p>
          <a:p>
            <a:pPr lvl="1">
              <a:lnSpc>
                <a:spcPct val="90000"/>
              </a:lnSpc>
            </a:pPr>
            <a:r>
              <a:rPr lang="ka-GE" dirty="0" smtClean="0"/>
              <a:t>დისკონტირებული სესხები</a:t>
            </a:r>
            <a:r>
              <a:rPr lang="en-US" dirty="0" smtClean="0"/>
              <a:t>: </a:t>
            </a:r>
            <a:r>
              <a:rPr lang="ka-GE" dirty="0" smtClean="0"/>
              <a:t>ცენტრლური ბანკი გასცემს სესხებს თავისი წევრი ბანკებისთვის დისკონტირებული პროცენტით.</a:t>
            </a:r>
            <a:endParaRPr lang="en-US" dirty="0"/>
          </a:p>
        </p:txBody>
      </p:sp>
    </p:spTree>
    <p:extLst>
      <p:ext uri="{BB962C8B-B14F-4D97-AF65-F5344CB8AC3E}">
        <p14:creationId xmlns:p14="http://schemas.microsoft.com/office/powerpoint/2010/main" val="33578255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610600" cy="1143000"/>
          </a:xfrm>
        </p:spPr>
        <p:txBody>
          <a:bodyPr/>
          <a:lstStyle/>
          <a:p>
            <a:pPr marL="0" indent="0" algn="ctr">
              <a:buNone/>
            </a:pPr>
            <a:r>
              <a:rPr lang="ka-GE" sz="3600" dirty="0" smtClean="0"/>
              <a:t>ღია ბაზრის ოპერაციები</a:t>
            </a:r>
            <a:endParaRPr lang="en-US" sz="3600" dirty="0"/>
          </a:p>
        </p:txBody>
      </p:sp>
      <p:sp>
        <p:nvSpPr>
          <p:cNvPr id="3" name="Content Placeholder 2"/>
          <p:cNvSpPr>
            <a:spLocks noGrp="1"/>
          </p:cNvSpPr>
          <p:nvPr>
            <p:ph idx="1"/>
          </p:nvPr>
        </p:nvSpPr>
        <p:spPr>
          <a:xfrm>
            <a:off x="152400" y="1447800"/>
            <a:ext cx="8839200" cy="5181600"/>
          </a:xfrm>
        </p:spPr>
        <p:txBody>
          <a:bodyPr>
            <a:normAutofit/>
          </a:bodyPr>
          <a:lstStyle/>
          <a:p>
            <a:pPr marL="45720" indent="0">
              <a:buNone/>
            </a:pPr>
            <a:r>
              <a:rPr lang="ka-GE" dirty="0" smtClean="0"/>
              <a:t>ღია ბაზრის ოპერაციები - ცენტარული ბანკი ყიდის ან ყიდულობს სახელმწიფო ობლიგაციებს.</a:t>
            </a:r>
          </a:p>
          <a:p>
            <a:pPr marL="45720" indent="0">
              <a:buNone/>
            </a:pPr>
            <a:endParaRPr lang="ka-GE" dirty="0"/>
          </a:p>
          <a:p>
            <a:pPr marL="45720" indent="0">
              <a:buNone/>
            </a:pPr>
            <a:r>
              <a:rPr lang="ka-GE" b="1" u="sng" dirty="0" smtClean="0"/>
              <a:t>ღია ბაზარზე სახელმწიფო შესყიდვების გაზრდა გამოიწვევს საბანკო სისტემაში რეზერვების და დეპოზიტების ზრდას, რაც გამოიწვევს ფულის მიწოდების ზრდას. </a:t>
            </a:r>
          </a:p>
          <a:p>
            <a:pPr marL="45720" indent="0">
              <a:buNone/>
            </a:pPr>
            <a:endParaRPr lang="ka-GE" b="1" u="sng" dirty="0"/>
          </a:p>
          <a:p>
            <a:pPr marL="45720" indent="0">
              <a:buNone/>
            </a:pPr>
            <a:r>
              <a:rPr lang="ka-GE" dirty="0" smtClean="0"/>
              <a:t>საპირისპიროა როდესაც სახელმწიფო ყიდის ობლიგაციებს. </a:t>
            </a:r>
          </a:p>
        </p:txBody>
      </p:sp>
    </p:spTree>
    <p:extLst>
      <p:ext uri="{BB962C8B-B14F-4D97-AF65-F5344CB8AC3E}">
        <p14:creationId xmlns:p14="http://schemas.microsoft.com/office/powerpoint/2010/main" val="19091086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610600" cy="1143000"/>
          </a:xfrm>
        </p:spPr>
        <p:txBody>
          <a:bodyPr/>
          <a:lstStyle/>
          <a:p>
            <a:pPr marL="0" indent="0" algn="ctr">
              <a:buNone/>
            </a:pPr>
            <a:r>
              <a:rPr lang="ka-GE" sz="3600" dirty="0" smtClean="0"/>
              <a:t>შესავალი</a:t>
            </a:r>
            <a:endParaRPr lang="en-US" sz="3600" dirty="0"/>
          </a:p>
        </p:txBody>
      </p:sp>
      <p:sp>
        <p:nvSpPr>
          <p:cNvPr id="3" name="Content Placeholder 2"/>
          <p:cNvSpPr>
            <a:spLocks noGrp="1"/>
          </p:cNvSpPr>
          <p:nvPr>
            <p:ph idx="1"/>
          </p:nvPr>
        </p:nvSpPr>
        <p:spPr>
          <a:xfrm>
            <a:off x="152400" y="1447800"/>
            <a:ext cx="8839200" cy="5181600"/>
          </a:xfrm>
        </p:spPr>
        <p:txBody>
          <a:bodyPr>
            <a:normAutofit/>
          </a:bodyPr>
          <a:lstStyle/>
          <a:p>
            <a:pPr marL="45720" indent="0" algn="just">
              <a:buNone/>
            </a:pPr>
            <a:r>
              <a:rPr lang="ka-GE" dirty="0" smtClean="0"/>
              <a:t>ფინანსური ბაზრის ყველაზე მნიშვნელოვანი მონაწილე არის ცენტრალური ბანკი. მთავრობის დამტკიცებული ორგანო რომელიც პასუხისმგებელია მონეტარულ პოლიტიკაზე. </a:t>
            </a:r>
          </a:p>
          <a:p>
            <a:pPr marL="45720" indent="0" algn="just">
              <a:buNone/>
            </a:pPr>
            <a:endParaRPr lang="ka-GE" dirty="0"/>
          </a:p>
          <a:p>
            <a:pPr marL="45720" indent="0" algn="just">
              <a:buNone/>
            </a:pPr>
            <a:r>
              <a:rPr lang="ka-GE" dirty="0" smtClean="0"/>
              <a:t>ცენტრალური ბანკის გადაწყვეტილებები გავლენას ახდენს სარგებლის განაკვეთზე, კრედიტების რაოდენობაზე და ფულის მიწოდებაზე, რომელსაც თავის მხრივ პირდაპირი კავშირი აქვს არა მარტო ფინანსურ ბაზარზე</a:t>
            </a:r>
            <a:r>
              <a:rPr lang="en-US" dirty="0" smtClean="0"/>
              <a:t>,</a:t>
            </a:r>
            <a:r>
              <a:rPr lang="ka-GE" dirty="0" smtClean="0"/>
              <a:t> არამედ მთლიან წარმოებასა და ინფლაციაზე. </a:t>
            </a:r>
          </a:p>
          <a:p>
            <a:pPr marL="45720" indent="0" algn="just">
              <a:buNone/>
            </a:pPr>
            <a:endParaRPr lang="ka-GE" dirty="0"/>
          </a:p>
          <a:p>
            <a:pPr marL="45720" indent="0" algn="just">
              <a:buNone/>
            </a:pPr>
            <a:r>
              <a:rPr lang="ka-GE" dirty="0" smtClean="0"/>
              <a:t>ცენტრალური ბანკის როლის შესასწავლად, ჯერ ვნახოთ მისი აგებულება და მუშაობის პრინციპი. ამ თავში ვნახავთ ამერიკის ცენტრალური ბანკის სტრუქტურას.</a:t>
            </a:r>
            <a:endParaRPr lang="en-US" dirty="0"/>
          </a:p>
        </p:txBody>
      </p:sp>
    </p:spTree>
    <p:extLst>
      <p:ext uri="{BB962C8B-B14F-4D97-AF65-F5344CB8AC3E}">
        <p14:creationId xmlns:p14="http://schemas.microsoft.com/office/powerpoint/2010/main" val="22717950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610600" cy="1143000"/>
          </a:xfrm>
        </p:spPr>
        <p:txBody>
          <a:bodyPr/>
          <a:lstStyle/>
          <a:p>
            <a:pPr marL="0" indent="0" algn="ctr">
              <a:buNone/>
            </a:pPr>
            <a:r>
              <a:rPr lang="ka-GE" sz="3600" dirty="0" smtClean="0"/>
              <a:t>დისკონტირებული სესხები</a:t>
            </a:r>
            <a:endParaRPr lang="en-US" sz="3600" dirty="0"/>
          </a:p>
        </p:txBody>
      </p:sp>
      <p:sp>
        <p:nvSpPr>
          <p:cNvPr id="3" name="Content Placeholder 2"/>
          <p:cNvSpPr>
            <a:spLocks noGrp="1"/>
          </p:cNvSpPr>
          <p:nvPr>
            <p:ph idx="1"/>
          </p:nvPr>
        </p:nvSpPr>
        <p:spPr>
          <a:xfrm>
            <a:off x="152400" y="1447800"/>
            <a:ext cx="8839200" cy="5181600"/>
          </a:xfrm>
        </p:spPr>
        <p:txBody>
          <a:bodyPr>
            <a:normAutofit/>
          </a:bodyPr>
          <a:lstStyle/>
          <a:p>
            <a:pPr marL="45720" indent="0">
              <a:buNone/>
            </a:pPr>
            <a:r>
              <a:rPr lang="ka-GE" dirty="0" smtClean="0"/>
              <a:t>ცენტრალურ ბანკს შეუძლია მისცეს დისკონტირებული სესხები კერძო ბანკებს. ეს მოქმედებაც ცვლის რეზერვებს და ფულის მიწოდებას</a:t>
            </a:r>
          </a:p>
          <a:p>
            <a:pPr marL="45720" indent="0">
              <a:buNone/>
            </a:pPr>
            <a:endParaRPr lang="ka-GE" dirty="0"/>
          </a:p>
          <a:p>
            <a:pPr marL="45720" indent="0">
              <a:buNone/>
            </a:pPr>
            <a:r>
              <a:rPr lang="ka-GE" b="1" u="sng" dirty="0" smtClean="0"/>
              <a:t>დისკონტირებული სესხების გაზრდა იწვევს რეზერვების გაზრდას, რაც იწვევს ფულის მიწოდების გაზრდას. </a:t>
            </a:r>
          </a:p>
          <a:p>
            <a:pPr marL="45720" indent="0">
              <a:buNone/>
            </a:pPr>
            <a:endParaRPr lang="ka-GE" b="1" u="sng" dirty="0"/>
          </a:p>
          <a:p>
            <a:pPr marL="45720" indent="0">
              <a:buNone/>
            </a:pPr>
            <a:r>
              <a:rPr lang="ka-GE" dirty="0" smtClean="0"/>
              <a:t>როდესაც ბანკი გადაიხდის სესხს, რეზერვები დაიკლებს და შესაბამისად დაიკლებს ფულის მიწოდებაც. </a:t>
            </a:r>
            <a:endParaRPr lang="ka-GE" dirty="0"/>
          </a:p>
        </p:txBody>
      </p:sp>
    </p:spTree>
    <p:extLst>
      <p:ext uri="{BB962C8B-B14F-4D97-AF65-F5344CB8AC3E}">
        <p14:creationId xmlns:p14="http://schemas.microsoft.com/office/powerpoint/2010/main" val="29116207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r>
              <a:rPr lang="en-US"/>
              <a:t>8-</a:t>
            </a:r>
            <a:fld id="{F2E04830-4C07-441F-BC9B-480D7C247F51}" type="slidenum">
              <a:rPr lang="en-US"/>
              <a:pPr/>
              <a:t>21</a:t>
            </a:fld>
            <a:endParaRPr lang="en-CA"/>
          </a:p>
        </p:txBody>
      </p:sp>
      <p:sp>
        <p:nvSpPr>
          <p:cNvPr id="78856" name="Rectangle 17"/>
          <p:cNvSpPr>
            <a:spLocks noGrp="1" noChangeArrowheads="1"/>
          </p:cNvSpPr>
          <p:nvPr>
            <p:ph type="title" idx="4294967295"/>
          </p:nvPr>
        </p:nvSpPr>
        <p:spPr>
          <a:xfrm>
            <a:off x="0" y="152400"/>
            <a:ext cx="8839200" cy="1143000"/>
          </a:xfrm>
        </p:spPr>
        <p:txBody>
          <a:bodyPr/>
          <a:lstStyle/>
          <a:p>
            <a:pPr marL="0" indent="0">
              <a:buNone/>
            </a:pPr>
            <a:r>
              <a:rPr lang="ka-GE" sz="3200" dirty="0" smtClean="0"/>
              <a:t>ცენტრალური ბანკის საბალანსო ფურცელი</a:t>
            </a:r>
            <a:endParaRPr lang="en-US" sz="3200" dirty="0"/>
          </a:p>
        </p:txBody>
      </p:sp>
      <p:sp>
        <p:nvSpPr>
          <p:cNvPr id="42002" name="Rectangle 18"/>
          <p:cNvSpPr>
            <a:spLocks noGrp="1" noChangeArrowheads="1"/>
          </p:cNvSpPr>
          <p:nvPr>
            <p:ph type="body" idx="4294967295"/>
          </p:nvPr>
        </p:nvSpPr>
        <p:spPr>
          <a:xfrm>
            <a:off x="763588" y="1524000"/>
            <a:ext cx="8380412" cy="533400"/>
          </a:xfrm>
        </p:spPr>
        <p:txBody>
          <a:bodyPr>
            <a:normAutofit fontScale="77500" lnSpcReduction="20000"/>
          </a:bodyPr>
          <a:lstStyle/>
          <a:p>
            <a:pPr marL="45720" indent="0">
              <a:buNone/>
            </a:pPr>
            <a:r>
              <a:rPr lang="ka-GE" sz="2800" dirty="0" smtClean="0"/>
              <a:t>ღია ბაზარზე ობლიგაციების შესყიდვები სახელმწიფოს მიერ.</a:t>
            </a:r>
            <a:endParaRPr lang="en-US" sz="2800" dirty="0"/>
          </a:p>
        </p:txBody>
      </p:sp>
      <p:graphicFrame>
        <p:nvGraphicFramePr>
          <p:cNvPr id="41996" name="Object 12"/>
          <p:cNvGraphicFramePr>
            <a:graphicFrameLocks noChangeAspect="1"/>
          </p:cNvGraphicFramePr>
          <p:nvPr>
            <p:extLst>
              <p:ext uri="{D42A27DB-BD31-4B8C-83A1-F6EECF244321}">
                <p14:modId xmlns:p14="http://schemas.microsoft.com/office/powerpoint/2010/main" val="4159254459"/>
              </p:ext>
            </p:extLst>
          </p:nvPr>
        </p:nvGraphicFramePr>
        <p:xfrm>
          <a:off x="465138" y="2173288"/>
          <a:ext cx="4256087" cy="2489200"/>
        </p:xfrm>
        <a:graphic>
          <a:graphicData uri="http://schemas.openxmlformats.org/presentationml/2006/ole">
            <mc:AlternateContent xmlns:mc="http://schemas.openxmlformats.org/markup-compatibility/2006">
              <mc:Choice xmlns:v="urn:schemas-microsoft-com:vml" Requires="v">
                <p:oleObj spid="_x0000_s1104" name="Document" r:id="rId3" imgW="5640028" imgH="3304130" progId="Word.Document.8">
                  <p:embed/>
                </p:oleObj>
              </mc:Choice>
              <mc:Fallback>
                <p:oleObj name="Document" r:id="rId3" imgW="5640028" imgH="3304130" progId="Word.Document.8">
                  <p:embed/>
                  <p:pic>
                    <p:nvPicPr>
                      <p:cNvPr id="0" name="Picture 6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5138" y="2173288"/>
                        <a:ext cx="4256087" cy="248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97" name="Object 13"/>
          <p:cNvGraphicFramePr>
            <a:graphicFrameLocks noChangeAspect="1"/>
          </p:cNvGraphicFramePr>
          <p:nvPr/>
        </p:nvGraphicFramePr>
        <p:xfrm>
          <a:off x="4572000" y="2174875"/>
          <a:ext cx="4343400" cy="1749425"/>
        </p:xfrm>
        <a:graphic>
          <a:graphicData uri="http://schemas.openxmlformats.org/presentationml/2006/ole">
            <mc:AlternateContent xmlns:mc="http://schemas.openxmlformats.org/markup-compatibility/2006">
              <mc:Choice xmlns:v="urn:schemas-microsoft-com:vml" Requires="v">
                <p:oleObj spid="_x0000_s1105" name="Document" r:id="rId5" imgW="5633720" imgH="2270760" progId="Word.Document.8">
                  <p:embed/>
                </p:oleObj>
              </mc:Choice>
              <mc:Fallback>
                <p:oleObj name="Document" r:id="rId5" imgW="5633720" imgH="2270760" progId="Word.Document.8">
                  <p:embed/>
                  <p:pic>
                    <p:nvPicPr>
                      <p:cNvPr id="0" name="Picture 6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2174875"/>
                        <a:ext cx="4343400" cy="174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98" name="Object 14"/>
          <p:cNvGraphicFramePr>
            <a:graphicFrameLocks noChangeAspect="1"/>
          </p:cNvGraphicFramePr>
          <p:nvPr/>
        </p:nvGraphicFramePr>
        <p:xfrm>
          <a:off x="457200" y="4765675"/>
          <a:ext cx="4343400" cy="1749425"/>
        </p:xfrm>
        <a:graphic>
          <a:graphicData uri="http://schemas.openxmlformats.org/presentationml/2006/ole">
            <mc:AlternateContent xmlns:mc="http://schemas.openxmlformats.org/markup-compatibility/2006">
              <mc:Choice xmlns:v="urn:schemas-microsoft-com:vml" Requires="v">
                <p:oleObj spid="_x0000_s1106" name="Document" r:id="rId7" imgW="5637161" imgH="2269854" progId="Word.Document.8">
                  <p:embed/>
                </p:oleObj>
              </mc:Choice>
              <mc:Fallback>
                <p:oleObj name="Document" r:id="rId7" imgW="5637161" imgH="2269854" progId="Word.Document.8">
                  <p:embed/>
                  <p:pic>
                    <p:nvPicPr>
                      <p:cNvPr id="0" name="Picture 6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7200" y="4765675"/>
                        <a:ext cx="4343400" cy="174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2000" name="Text Box 16"/>
          <p:cNvSpPr txBox="1">
            <a:spLocks noChangeArrowheads="1"/>
          </p:cNvSpPr>
          <p:nvPr/>
        </p:nvSpPr>
        <p:spPr bwMode="auto">
          <a:xfrm>
            <a:off x="4776788" y="5984875"/>
            <a:ext cx="3665537"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b="1" dirty="0"/>
              <a:t>Result </a:t>
            </a:r>
            <a:r>
              <a:rPr lang="en-US" b="1" dirty="0">
                <a:sym typeface="Symbol" pitchFamily="18" charset="2"/>
              </a:rPr>
              <a:t></a:t>
            </a:r>
            <a:r>
              <a:rPr lang="en-US" b="1" i="1" dirty="0">
                <a:sym typeface="Symbol" pitchFamily="18" charset="2"/>
              </a:rPr>
              <a:t>R</a:t>
            </a:r>
            <a:r>
              <a:rPr lang="en-US" b="1" dirty="0">
                <a:sym typeface="Symbol" pitchFamily="18" charset="2"/>
              </a:rPr>
              <a:t>  $100, </a:t>
            </a:r>
            <a:r>
              <a:rPr lang="en-US" b="1" i="1" dirty="0">
                <a:sym typeface="Symbol" pitchFamily="18" charset="2"/>
              </a:rPr>
              <a:t>MB</a:t>
            </a:r>
            <a:r>
              <a:rPr lang="en-US" b="1" dirty="0">
                <a:sym typeface="Symbol" pitchFamily="18" charset="2"/>
              </a:rPr>
              <a:t> $100 </a:t>
            </a:r>
            <a:endParaRPr lang="en-US" b="1" dirty="0"/>
          </a:p>
        </p:txBody>
      </p:sp>
    </p:spTree>
    <p:extLst>
      <p:ext uri="{BB962C8B-B14F-4D97-AF65-F5344CB8AC3E}">
        <p14:creationId xmlns:p14="http://schemas.microsoft.com/office/powerpoint/2010/main" val="1840083437"/>
      </p:ext>
    </p:extLst>
  </p:cSld>
  <p:clrMapOvr>
    <a:masterClrMapping/>
  </p:clrMapOvr>
  <p:transition spd="med">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Footer Placeholder 6"/>
          <p:cNvSpPr>
            <a:spLocks noGrp="1"/>
          </p:cNvSpPr>
          <p:nvPr>
            <p:ph type="ftr" sz="quarter" idx="11"/>
          </p:nvPr>
        </p:nvSpPr>
        <p:spPr/>
        <p:txBody>
          <a:bodyPr/>
          <a:lstStyle/>
          <a:p>
            <a:r>
              <a:rPr lang="en-US"/>
              <a:t>Copyright © 2009 Pearson Prentice Hall. All rights reserved.</a:t>
            </a:r>
            <a:endParaRPr lang="en-CA"/>
          </a:p>
        </p:txBody>
      </p:sp>
      <p:sp>
        <p:nvSpPr>
          <p:cNvPr id="8" name="Slide Number Placeholder 7"/>
          <p:cNvSpPr>
            <a:spLocks noGrp="1"/>
          </p:cNvSpPr>
          <p:nvPr>
            <p:ph type="sldNum" sz="quarter" idx="12"/>
          </p:nvPr>
        </p:nvSpPr>
        <p:spPr/>
        <p:txBody>
          <a:bodyPr/>
          <a:lstStyle/>
          <a:p>
            <a:r>
              <a:rPr lang="en-US"/>
              <a:t>8-</a:t>
            </a:r>
            <a:fld id="{F3773B0A-AD72-4083-8AEE-1C4E08697706}" type="slidenum">
              <a:rPr lang="en-US"/>
              <a:pPr/>
              <a:t>22</a:t>
            </a:fld>
            <a:endParaRPr lang="en-CA"/>
          </a:p>
        </p:txBody>
      </p:sp>
      <p:sp>
        <p:nvSpPr>
          <p:cNvPr id="79876" name="Rectangle 9"/>
          <p:cNvSpPr>
            <a:spLocks noGrp="1" noChangeArrowheads="1"/>
          </p:cNvSpPr>
          <p:nvPr>
            <p:ph type="title" idx="4294967295"/>
          </p:nvPr>
        </p:nvSpPr>
        <p:spPr>
          <a:xfrm>
            <a:off x="720725" y="304800"/>
            <a:ext cx="8423275" cy="1143000"/>
          </a:xfrm>
        </p:spPr>
        <p:txBody>
          <a:bodyPr/>
          <a:lstStyle/>
          <a:p>
            <a:pPr marL="0" indent="0">
              <a:buNone/>
            </a:pPr>
            <a:r>
              <a:rPr lang="ka-GE" sz="3200" dirty="0" smtClean="0"/>
              <a:t>ცენტრალური ბანკის საბალანსო ფურცელი</a:t>
            </a:r>
            <a:endParaRPr lang="en-US" sz="3200" dirty="0"/>
          </a:p>
        </p:txBody>
      </p:sp>
      <p:sp>
        <p:nvSpPr>
          <p:cNvPr id="43018" name="Rectangle 10"/>
          <p:cNvSpPr>
            <a:spLocks noGrp="1" noChangeArrowheads="1"/>
          </p:cNvSpPr>
          <p:nvPr>
            <p:ph type="body" idx="4294967295"/>
          </p:nvPr>
        </p:nvSpPr>
        <p:spPr>
          <a:xfrm>
            <a:off x="763588" y="1676400"/>
            <a:ext cx="8380412" cy="573088"/>
          </a:xfrm>
        </p:spPr>
        <p:txBody>
          <a:bodyPr/>
          <a:lstStyle/>
          <a:p>
            <a:pPr marL="45720" indent="0">
              <a:buNone/>
            </a:pPr>
            <a:r>
              <a:rPr lang="ka-GE" dirty="0" smtClean="0"/>
              <a:t>დისკონტირებული სესხების გაცემა</a:t>
            </a:r>
            <a:endParaRPr lang="en-US" dirty="0"/>
          </a:p>
        </p:txBody>
      </p:sp>
      <p:graphicFrame>
        <p:nvGraphicFramePr>
          <p:cNvPr id="43019" name="Object 11"/>
          <p:cNvGraphicFramePr>
            <a:graphicFrameLocks noChangeAspect="1"/>
          </p:cNvGraphicFramePr>
          <p:nvPr/>
        </p:nvGraphicFramePr>
        <p:xfrm>
          <a:off x="4572000" y="2743200"/>
          <a:ext cx="4343400" cy="1749425"/>
        </p:xfrm>
        <a:graphic>
          <a:graphicData uri="http://schemas.openxmlformats.org/presentationml/2006/ole">
            <mc:AlternateContent xmlns:mc="http://schemas.openxmlformats.org/markup-compatibility/2006">
              <mc:Choice xmlns:v="urn:schemas-microsoft-com:vml" Requires="v">
                <p:oleObj spid="_x0000_s2102" name="Document" r:id="rId3" imgW="5633720" imgH="2270760" progId="Word.Document.8">
                  <p:embed/>
                </p:oleObj>
              </mc:Choice>
              <mc:Fallback>
                <p:oleObj name="Document" r:id="rId3" imgW="5633720" imgH="2270760" progId="Word.Document.8">
                  <p:embed/>
                  <p:pic>
                    <p:nvPicPr>
                      <p:cNvPr id="0" name="Picture 4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2743200"/>
                        <a:ext cx="4343400" cy="174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20" name="Object 12"/>
          <p:cNvGraphicFramePr>
            <a:graphicFrameLocks noChangeAspect="1"/>
          </p:cNvGraphicFramePr>
          <p:nvPr/>
        </p:nvGraphicFramePr>
        <p:xfrm>
          <a:off x="457200" y="2743200"/>
          <a:ext cx="4343400" cy="1749425"/>
        </p:xfrm>
        <a:graphic>
          <a:graphicData uri="http://schemas.openxmlformats.org/presentationml/2006/ole">
            <mc:AlternateContent xmlns:mc="http://schemas.openxmlformats.org/markup-compatibility/2006">
              <mc:Choice xmlns:v="urn:schemas-microsoft-com:vml" Requires="v">
                <p:oleObj spid="_x0000_s2103" name="Document" r:id="rId5" imgW="5633720" imgH="2270760" progId="Word.Document.8">
                  <p:embed/>
                </p:oleObj>
              </mc:Choice>
              <mc:Fallback>
                <p:oleObj name="Document" r:id="rId5" imgW="5633720" imgH="2270760" progId="Word.Document.8">
                  <p:embed/>
                  <p:pic>
                    <p:nvPicPr>
                      <p:cNvPr id="0" name="Picture 4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2743200"/>
                        <a:ext cx="4343400" cy="174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3021" name="Text Box 13"/>
          <p:cNvSpPr txBox="1">
            <a:spLocks noChangeArrowheads="1"/>
          </p:cNvSpPr>
          <p:nvPr/>
        </p:nvSpPr>
        <p:spPr bwMode="auto">
          <a:xfrm>
            <a:off x="661988" y="4876800"/>
            <a:ext cx="3665537"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b="1"/>
              <a:t>Result </a:t>
            </a:r>
            <a:r>
              <a:rPr lang="en-US" b="1">
                <a:sym typeface="Symbol" pitchFamily="18" charset="2"/>
              </a:rPr>
              <a:t></a:t>
            </a:r>
            <a:r>
              <a:rPr lang="en-US" b="1" i="1">
                <a:sym typeface="Symbol" pitchFamily="18" charset="2"/>
              </a:rPr>
              <a:t>R</a:t>
            </a:r>
            <a:r>
              <a:rPr lang="en-US" b="1">
                <a:sym typeface="Symbol" pitchFamily="18" charset="2"/>
              </a:rPr>
              <a:t>  $100, </a:t>
            </a:r>
            <a:r>
              <a:rPr lang="en-US" b="1" i="1">
                <a:sym typeface="Symbol" pitchFamily="18" charset="2"/>
              </a:rPr>
              <a:t>MB</a:t>
            </a:r>
            <a:r>
              <a:rPr lang="en-US" b="1">
                <a:sym typeface="Symbol" pitchFamily="18" charset="2"/>
              </a:rPr>
              <a:t> $100 </a:t>
            </a:r>
            <a:endParaRPr lang="en-US" b="1"/>
          </a:p>
        </p:txBody>
      </p:sp>
    </p:spTree>
    <p:extLst>
      <p:ext uri="{BB962C8B-B14F-4D97-AF65-F5344CB8AC3E}">
        <p14:creationId xmlns:p14="http://schemas.microsoft.com/office/powerpoint/2010/main" val="3619455709"/>
      </p:ext>
    </p:extLst>
  </p:cSld>
  <p:clrMapOvr>
    <a:masterClrMapping/>
  </p:clrMapOvr>
  <p:transition spd="med">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610600" cy="1143000"/>
          </a:xfrm>
        </p:spPr>
        <p:txBody>
          <a:bodyPr/>
          <a:lstStyle/>
          <a:p>
            <a:pPr marL="0" indent="0" algn="ctr">
              <a:buNone/>
            </a:pPr>
            <a:r>
              <a:rPr lang="ka-GE" sz="3600" dirty="0" smtClean="0"/>
              <a:t>რეზერვების ბაზარი და ფედერალური ფონდის განაკვეთი</a:t>
            </a:r>
            <a:endParaRPr lang="en-US" sz="3600" dirty="0"/>
          </a:p>
        </p:txBody>
      </p:sp>
      <p:sp>
        <p:nvSpPr>
          <p:cNvPr id="3" name="Content Placeholder 2"/>
          <p:cNvSpPr>
            <a:spLocks noGrp="1"/>
          </p:cNvSpPr>
          <p:nvPr>
            <p:ph idx="1"/>
          </p:nvPr>
        </p:nvSpPr>
        <p:spPr>
          <a:xfrm>
            <a:off x="270263" y="2060848"/>
            <a:ext cx="8839200" cy="5181600"/>
          </a:xfrm>
        </p:spPr>
        <p:txBody>
          <a:bodyPr>
            <a:normAutofit/>
          </a:bodyPr>
          <a:lstStyle/>
          <a:p>
            <a:pPr marL="45720" indent="0" algn="just">
              <a:buNone/>
            </a:pPr>
            <a:r>
              <a:rPr lang="ka-GE" b="1" u="sng" dirty="0" smtClean="0"/>
              <a:t>მოთხოვნა: </a:t>
            </a:r>
            <a:r>
              <a:rPr lang="ka-GE" dirty="0" smtClean="0"/>
              <a:t> რეზერვები იყოფა ორ ნაწილად - მოთხოვნილი (სავალდებულო) რეზერვები (რომელიც დეპოზიტების გარკვეული პროცენტია) და ჭარბი რეზერვები (დამატებითი რეზერვი რომელიც ბანკს გააჩნია).  ჭარბი რეზერვები არის დაზღევა დეპოზიტების გატანისგან. და მათი შენახვა ხარჯიანია, რომელიც უდრის მათგან შესაძლო მიღებულ სარგებელს რასაც ფედერალური ფონდის განაკვეთი ქვია. </a:t>
            </a:r>
          </a:p>
          <a:p>
            <a:pPr marL="45720" indent="0" algn="just">
              <a:buNone/>
            </a:pPr>
            <a:endParaRPr lang="ka-GE" b="1" u="sng" dirty="0"/>
          </a:p>
          <a:p>
            <a:pPr marL="45720" indent="0" algn="just">
              <a:buNone/>
            </a:pPr>
            <a:r>
              <a:rPr lang="ka-GE" dirty="0" smtClean="0"/>
              <a:t>როდესაც ფედერალური ფონდის განაკვეთი მცირდება, ჭარბი რეზერვების ალტერნატიული დანახარჯი ნაკლებია და ამიტონ რეზერვებზე მოთხოვნა იზრდება. </a:t>
            </a:r>
            <a:endParaRPr lang="ka-GE" dirty="0"/>
          </a:p>
        </p:txBody>
      </p:sp>
    </p:spTree>
    <p:extLst>
      <p:ext uri="{BB962C8B-B14F-4D97-AF65-F5344CB8AC3E}">
        <p14:creationId xmlns:p14="http://schemas.microsoft.com/office/powerpoint/2010/main" val="27311899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610600" cy="1143000"/>
          </a:xfrm>
        </p:spPr>
        <p:txBody>
          <a:bodyPr/>
          <a:lstStyle/>
          <a:p>
            <a:pPr marL="0" indent="0" algn="ctr">
              <a:buNone/>
            </a:pPr>
            <a:r>
              <a:rPr lang="ka-GE" sz="3600" dirty="0" smtClean="0"/>
              <a:t>რეზერვების ბაზარი და ფედერალური ფონდის განაკვეთი</a:t>
            </a:r>
            <a:endParaRPr lang="en-US" sz="3600" dirty="0"/>
          </a:p>
        </p:txBody>
      </p:sp>
      <p:sp>
        <p:nvSpPr>
          <p:cNvPr id="3" name="Content Placeholder 2"/>
          <p:cNvSpPr>
            <a:spLocks noGrp="1"/>
          </p:cNvSpPr>
          <p:nvPr>
            <p:ph idx="1"/>
          </p:nvPr>
        </p:nvSpPr>
        <p:spPr>
          <a:xfrm>
            <a:off x="152400" y="1447800"/>
            <a:ext cx="8839200" cy="5181600"/>
          </a:xfrm>
        </p:spPr>
        <p:txBody>
          <a:bodyPr>
            <a:normAutofit/>
          </a:bodyPr>
          <a:lstStyle/>
          <a:p>
            <a:pPr marL="45720" indent="0" algn="just">
              <a:buNone/>
            </a:pPr>
            <a:endParaRPr lang="ka-GE" b="1" u="sng" dirty="0" smtClean="0"/>
          </a:p>
          <a:p>
            <a:pPr marL="45720" indent="0" algn="just">
              <a:buNone/>
            </a:pPr>
            <a:r>
              <a:rPr lang="ka-GE" b="1" u="sng" dirty="0" smtClean="0"/>
              <a:t>მიწოდება: </a:t>
            </a:r>
            <a:r>
              <a:rPr lang="ka-GE" dirty="0" smtClean="0"/>
              <a:t>რეზერვების მიწოდება ორ ნაწილად იყოფა - რეზერვები რომელიც მოწოდებულია ცენტრალური ბანკის მიერ ღია ბაზრის ოპერაციებისგან (</a:t>
            </a:r>
            <a:r>
              <a:rPr lang="en-US" dirty="0" smtClean="0"/>
              <a:t>NBR) </a:t>
            </a:r>
            <a:r>
              <a:rPr lang="ka-GE" dirty="0" smtClean="0"/>
              <a:t>და ცენტრალური ბანკისგან ნასესხი რეზერვები (</a:t>
            </a:r>
            <a:r>
              <a:rPr lang="en-US" dirty="0" smtClean="0"/>
              <a:t>BR). </a:t>
            </a:r>
            <a:r>
              <a:rPr lang="ka-GE" dirty="0" smtClean="0"/>
              <a:t>ცენტრალური ბანკისგან სესხების განაკვეთია დისკონტირების განაკვეთი (</a:t>
            </a:r>
            <a:r>
              <a:rPr lang="en-US" dirty="0" smtClean="0"/>
              <a:t>id). </a:t>
            </a:r>
            <a:r>
              <a:rPr lang="ka-GE" dirty="0" smtClean="0"/>
              <a:t>სხვა ბანკისგან სესხება რადგან ცენტრალური ბანკისგან სესხების ჩამნაცვლებელია ამიტომ თუ ფედერალური ფონდის განაკვეთი დოსკონტირების განაკვეთზე დაბალია მაშინ ცენტრალური ბანკისგან არ ვისესხებთ. </a:t>
            </a:r>
          </a:p>
          <a:p>
            <a:pPr marL="45720" indent="0" algn="just">
              <a:buNone/>
            </a:pPr>
            <a:endParaRPr lang="ka-GE" b="1" u="sng" dirty="0"/>
          </a:p>
        </p:txBody>
      </p:sp>
    </p:spTree>
    <p:extLst>
      <p:ext uri="{BB962C8B-B14F-4D97-AF65-F5344CB8AC3E}">
        <p14:creationId xmlns:p14="http://schemas.microsoft.com/office/powerpoint/2010/main" val="37271050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29" name="Picture 9"/>
          <p:cNvPicPr preferRelativeResize="0">
            <a:picLocks noChangeAspect="1" noChangeArrowheads="1"/>
          </p:cNvPicPr>
          <p:nvPr>
            <p:custDataLst>
              <p:tags r:id="rId1"/>
            </p:custDataLst>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1476375"/>
            <a:ext cx="8582025" cy="5237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1926" name="Rectangle 13"/>
          <p:cNvSpPr>
            <a:spLocks noGrp="1" noChangeArrowheads="1"/>
          </p:cNvSpPr>
          <p:nvPr>
            <p:ph type="title" idx="4294967295"/>
          </p:nvPr>
        </p:nvSpPr>
        <p:spPr>
          <a:xfrm>
            <a:off x="0" y="309563"/>
            <a:ext cx="8610600" cy="833437"/>
          </a:xfrm>
        </p:spPr>
        <p:txBody>
          <a:bodyPr/>
          <a:lstStyle/>
          <a:p>
            <a:pPr marL="0" indent="0">
              <a:buNone/>
            </a:pPr>
            <a:r>
              <a:rPr lang="ka-GE" sz="3200" dirty="0" smtClean="0"/>
              <a:t>რეზერვების მოთხოვნა და მიწოდება</a:t>
            </a:r>
            <a:endParaRPr lang="en-US" sz="3200" dirty="0"/>
          </a:p>
        </p:txBody>
      </p:sp>
    </p:spTree>
    <p:extLst>
      <p:ext uri="{BB962C8B-B14F-4D97-AF65-F5344CB8AC3E}">
        <p14:creationId xmlns:p14="http://schemas.microsoft.com/office/powerpoint/2010/main" val="508414884"/>
      </p:ext>
    </p:extLst>
  </p:cSld>
  <p:clrMapOvr>
    <a:masterClrMapping/>
  </p:clrMapOvr>
  <p:transition spd="med">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953" name="Picture 9"/>
          <p:cNvPicPr preferRelativeResize="0">
            <a:picLocks noChangeAspect="1" noChangeArrowheads="1"/>
          </p:cNvPicPr>
          <p:nvPr>
            <p:custDataLst>
              <p:tags r:id="rId1"/>
            </p:custDataLst>
          </p:nvPr>
        </p:nvPicPr>
        <p:blipFill>
          <a:blip r:embed="rId3" cstate="print">
            <a:extLst>
              <a:ext uri="{28A0092B-C50C-407E-A947-70E740481C1C}">
                <a14:useLocalDpi xmlns:a14="http://schemas.microsoft.com/office/drawing/2010/main" val="0"/>
              </a:ext>
            </a:extLst>
          </a:blip>
          <a:srcRect/>
          <a:stretch>
            <a:fillRect/>
          </a:stretch>
        </p:blipFill>
        <p:spPr bwMode="auto">
          <a:xfrm>
            <a:off x="2035175" y="1323975"/>
            <a:ext cx="7013575" cy="543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2949" name="Rectangle 15"/>
          <p:cNvSpPr>
            <a:spLocks noGrp="1" noChangeArrowheads="1"/>
          </p:cNvSpPr>
          <p:nvPr>
            <p:ph type="title" idx="4294967295"/>
          </p:nvPr>
        </p:nvSpPr>
        <p:spPr>
          <a:xfrm>
            <a:off x="0" y="180975"/>
            <a:ext cx="8686800" cy="1143000"/>
          </a:xfrm>
        </p:spPr>
        <p:txBody>
          <a:bodyPr/>
          <a:lstStyle/>
          <a:p>
            <a:pPr marL="0" indent="0">
              <a:buNone/>
            </a:pPr>
            <a:r>
              <a:rPr lang="ka-GE" sz="3200" dirty="0" smtClean="0"/>
              <a:t>რეზერვების მოთხოვნა და მიწოდება</a:t>
            </a:r>
            <a:endParaRPr lang="en-US" sz="3200" dirty="0"/>
          </a:p>
        </p:txBody>
      </p:sp>
      <p:sp>
        <p:nvSpPr>
          <p:cNvPr id="82950" name="Rectangle 16"/>
          <p:cNvSpPr>
            <a:spLocks noGrp="1" noChangeArrowheads="1"/>
          </p:cNvSpPr>
          <p:nvPr>
            <p:ph type="body" idx="4294967295"/>
          </p:nvPr>
        </p:nvSpPr>
        <p:spPr>
          <a:xfrm>
            <a:off x="0" y="1747838"/>
            <a:ext cx="3273425" cy="4419600"/>
          </a:xfrm>
        </p:spPr>
        <p:txBody>
          <a:bodyPr/>
          <a:lstStyle/>
          <a:p>
            <a:pPr marL="609600" indent="-609600">
              <a:spcBef>
                <a:spcPct val="0"/>
              </a:spcBef>
              <a:buFontTx/>
              <a:buAutoNum type="arabicPeriod"/>
            </a:pPr>
            <a:r>
              <a:rPr lang="ka-GE" sz="2800" dirty="0" smtClean="0"/>
              <a:t>ღია ბაზარზე</a:t>
            </a:r>
          </a:p>
          <a:p>
            <a:pPr marL="0" indent="0">
              <a:spcBef>
                <a:spcPct val="0"/>
              </a:spcBef>
              <a:buNone/>
            </a:pPr>
            <a:r>
              <a:rPr lang="ka-GE" sz="2800" dirty="0" smtClean="0"/>
              <a:t>შესყიდვები</a:t>
            </a:r>
          </a:p>
          <a:p>
            <a:pPr marL="0" indent="0">
              <a:spcBef>
                <a:spcPct val="0"/>
              </a:spcBef>
              <a:buNone/>
            </a:pPr>
            <a:endParaRPr lang="en-US" sz="2800" dirty="0"/>
          </a:p>
        </p:txBody>
      </p:sp>
    </p:spTree>
    <p:extLst>
      <p:ext uri="{BB962C8B-B14F-4D97-AF65-F5344CB8AC3E}">
        <p14:creationId xmlns:p14="http://schemas.microsoft.com/office/powerpoint/2010/main" val="401025940"/>
      </p:ext>
    </p:extLst>
  </p:cSld>
  <p:clrMapOvr>
    <a:masterClrMapping/>
  </p:clrMapOvr>
  <p:transition spd="med">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US"/>
              <a:t>Copyright © 2009 Pearson Prentice Hall. All rights reserved.</a:t>
            </a:r>
            <a:endParaRPr lang="en-CA"/>
          </a:p>
        </p:txBody>
      </p:sp>
      <p:sp>
        <p:nvSpPr>
          <p:cNvPr id="7" name="Slide Number Placeholder 6"/>
          <p:cNvSpPr>
            <a:spLocks noGrp="1"/>
          </p:cNvSpPr>
          <p:nvPr>
            <p:ph type="sldNum" sz="quarter" idx="12"/>
          </p:nvPr>
        </p:nvSpPr>
        <p:spPr/>
        <p:txBody>
          <a:bodyPr/>
          <a:lstStyle/>
          <a:p>
            <a:r>
              <a:rPr lang="en-US"/>
              <a:t>8-</a:t>
            </a:r>
            <a:fld id="{910828AD-1DD7-4D7E-AB81-2A47487B84BF}" type="slidenum">
              <a:rPr lang="en-US"/>
              <a:pPr/>
              <a:t>27</a:t>
            </a:fld>
            <a:endParaRPr lang="en-CA"/>
          </a:p>
        </p:txBody>
      </p:sp>
      <p:sp>
        <p:nvSpPr>
          <p:cNvPr id="83975" name="Rectangle 14"/>
          <p:cNvSpPr>
            <a:spLocks noGrp="1" noChangeArrowheads="1"/>
          </p:cNvSpPr>
          <p:nvPr>
            <p:ph type="body" idx="4294967295"/>
          </p:nvPr>
        </p:nvSpPr>
        <p:spPr>
          <a:xfrm>
            <a:off x="0" y="1676400"/>
            <a:ext cx="3730625" cy="4419600"/>
          </a:xfrm>
        </p:spPr>
        <p:txBody>
          <a:bodyPr/>
          <a:lstStyle/>
          <a:p>
            <a:pPr marL="609600" indent="-609600">
              <a:buFontTx/>
              <a:buAutoNum type="arabicPeriod"/>
            </a:pPr>
            <a:r>
              <a:rPr lang="ka-GE" sz="2800" dirty="0" smtClean="0"/>
              <a:t>დისკონტირების</a:t>
            </a:r>
          </a:p>
          <a:p>
            <a:pPr marL="0" indent="0">
              <a:buNone/>
            </a:pPr>
            <a:r>
              <a:rPr lang="ka-GE" sz="2800" dirty="0" smtClean="0"/>
              <a:t>განაკვეთის</a:t>
            </a:r>
          </a:p>
          <a:p>
            <a:pPr marL="0" indent="0">
              <a:buNone/>
            </a:pPr>
            <a:r>
              <a:rPr lang="ka-GE" sz="2800" dirty="0" smtClean="0"/>
              <a:t>შემცირება</a:t>
            </a:r>
            <a:endParaRPr lang="en-US" sz="2800" dirty="0"/>
          </a:p>
        </p:txBody>
      </p:sp>
      <p:pic>
        <p:nvPicPr>
          <p:cNvPr id="83977" name="Picture 9"/>
          <p:cNvPicPr preferRelativeResize="0">
            <a:picLocks noChangeAspect="1" noChangeArrowheads="1"/>
          </p:cNvPicPr>
          <p:nvPr>
            <p:custDataLst>
              <p:tags r:id="rId1"/>
            </p:custDataLst>
          </p:nvPr>
        </p:nvPicPr>
        <p:blipFill>
          <a:blip r:embed="rId3" cstate="print">
            <a:extLst>
              <a:ext uri="{28A0092B-C50C-407E-A947-70E740481C1C}">
                <a14:useLocalDpi xmlns:a14="http://schemas.microsoft.com/office/drawing/2010/main" val="0"/>
              </a:ext>
            </a:extLst>
          </a:blip>
          <a:srcRect r="51382" b="25084"/>
          <a:stretch>
            <a:fillRect/>
          </a:stretch>
        </p:blipFill>
        <p:spPr bwMode="auto">
          <a:xfrm>
            <a:off x="4475163" y="1457325"/>
            <a:ext cx="4568825" cy="494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3973" name="Rectangle 8"/>
          <p:cNvSpPr>
            <a:spLocks noChangeArrowheads="1"/>
          </p:cNvSpPr>
          <p:nvPr/>
        </p:nvSpPr>
        <p:spPr bwMode="auto">
          <a:xfrm>
            <a:off x="287338" y="5805488"/>
            <a:ext cx="414655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p>
            <a:r>
              <a:rPr lang="en-US" sz="1600" b="1">
                <a:solidFill>
                  <a:srgbClr val="631E11"/>
                </a:solidFill>
              </a:rPr>
              <a:t>Figure 8.3, panel (a)  </a:t>
            </a:r>
            <a:br>
              <a:rPr lang="en-US" sz="1600" b="1">
                <a:solidFill>
                  <a:srgbClr val="631E11"/>
                </a:solidFill>
              </a:rPr>
            </a:br>
            <a:r>
              <a:rPr lang="en-US" sz="1600">
                <a:solidFill>
                  <a:srgbClr val="631E11"/>
                </a:solidFill>
              </a:rPr>
              <a:t>Response to a Change in the Discount Rate</a:t>
            </a:r>
          </a:p>
        </p:txBody>
      </p:sp>
      <p:sp>
        <p:nvSpPr>
          <p:cNvPr id="8" name="Rectangle 15"/>
          <p:cNvSpPr txBox="1">
            <a:spLocks noChangeArrowheads="1"/>
          </p:cNvSpPr>
          <p:nvPr/>
        </p:nvSpPr>
        <p:spPr>
          <a:xfrm>
            <a:off x="0" y="180975"/>
            <a:ext cx="8686800" cy="1143000"/>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ka-GE" sz="3200" smtClean="0"/>
              <a:t>რეზერვების მოთხოვნა და მიწოდება</a:t>
            </a:r>
            <a:endParaRPr lang="en-US" sz="3200" dirty="0"/>
          </a:p>
        </p:txBody>
      </p:sp>
    </p:spTree>
    <p:extLst>
      <p:ext uri="{BB962C8B-B14F-4D97-AF65-F5344CB8AC3E}">
        <p14:creationId xmlns:p14="http://schemas.microsoft.com/office/powerpoint/2010/main" val="1122568451"/>
      </p:ext>
    </p:extLst>
  </p:cSld>
  <p:clrMapOvr>
    <a:masterClrMapping/>
  </p:clrMapOvr>
  <p:transition spd="med">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US"/>
              <a:t>Copyright © 2009 Pearson Prentice Hall. All rights reserved.</a:t>
            </a:r>
            <a:endParaRPr lang="en-CA"/>
          </a:p>
        </p:txBody>
      </p:sp>
      <p:sp>
        <p:nvSpPr>
          <p:cNvPr id="7" name="Slide Number Placeholder 6"/>
          <p:cNvSpPr>
            <a:spLocks noGrp="1"/>
          </p:cNvSpPr>
          <p:nvPr>
            <p:ph type="sldNum" sz="quarter" idx="12"/>
          </p:nvPr>
        </p:nvSpPr>
        <p:spPr/>
        <p:txBody>
          <a:bodyPr/>
          <a:lstStyle/>
          <a:p>
            <a:r>
              <a:rPr lang="en-US"/>
              <a:t>8-</a:t>
            </a:r>
            <a:fld id="{F07EA965-C7D6-4F42-ADB8-B0D3644BEE91}" type="slidenum">
              <a:rPr lang="en-US"/>
              <a:pPr/>
              <a:t>28</a:t>
            </a:fld>
            <a:endParaRPr lang="en-CA"/>
          </a:p>
        </p:txBody>
      </p:sp>
      <p:sp>
        <p:nvSpPr>
          <p:cNvPr id="84998" name="Rectangle 16"/>
          <p:cNvSpPr>
            <a:spLocks noGrp="1" noChangeArrowheads="1"/>
          </p:cNvSpPr>
          <p:nvPr>
            <p:ph type="title" idx="4294967295"/>
          </p:nvPr>
        </p:nvSpPr>
        <p:spPr>
          <a:xfrm>
            <a:off x="714375" y="328613"/>
            <a:ext cx="8429625" cy="966787"/>
          </a:xfrm>
        </p:spPr>
        <p:txBody>
          <a:bodyPr/>
          <a:lstStyle/>
          <a:p>
            <a:pPr marL="0" indent="0">
              <a:buNone/>
            </a:pPr>
            <a:r>
              <a:rPr lang="ka-GE" sz="3200" dirty="0" smtClean="0"/>
              <a:t>რეზერვების მოთხოვნა და მიწოდება</a:t>
            </a:r>
            <a:endParaRPr lang="en-US" sz="3200" dirty="0"/>
          </a:p>
        </p:txBody>
      </p:sp>
      <p:sp>
        <p:nvSpPr>
          <p:cNvPr id="84999" name="Rectangle 17"/>
          <p:cNvSpPr>
            <a:spLocks noGrp="1" noChangeArrowheads="1"/>
          </p:cNvSpPr>
          <p:nvPr>
            <p:ph type="body" idx="4294967295"/>
          </p:nvPr>
        </p:nvSpPr>
        <p:spPr>
          <a:xfrm>
            <a:off x="0" y="1676400"/>
            <a:ext cx="3806825" cy="4419600"/>
          </a:xfrm>
        </p:spPr>
        <p:txBody>
          <a:bodyPr/>
          <a:lstStyle/>
          <a:p>
            <a:pPr marL="609600" indent="-609600">
              <a:buFontTx/>
              <a:buAutoNum type="arabicPeriod"/>
            </a:pPr>
            <a:r>
              <a:rPr lang="ka-GE" sz="2800" dirty="0" smtClean="0"/>
              <a:t>დისკონტირების</a:t>
            </a:r>
          </a:p>
          <a:p>
            <a:pPr marL="0" indent="0">
              <a:buNone/>
            </a:pPr>
            <a:r>
              <a:rPr lang="ka-GE" sz="2800" dirty="0" smtClean="0"/>
              <a:t>განაკვეთის</a:t>
            </a:r>
          </a:p>
          <a:p>
            <a:pPr marL="0" indent="0">
              <a:buNone/>
            </a:pPr>
            <a:r>
              <a:rPr lang="ka-GE" sz="2800" dirty="0" smtClean="0"/>
              <a:t>შემცირება</a:t>
            </a:r>
            <a:endParaRPr lang="en-US" sz="2800" dirty="0"/>
          </a:p>
        </p:txBody>
      </p:sp>
      <p:sp>
        <p:nvSpPr>
          <p:cNvPr id="84997" name="Rectangle 7"/>
          <p:cNvSpPr>
            <a:spLocks noChangeArrowheads="1"/>
          </p:cNvSpPr>
          <p:nvPr/>
        </p:nvSpPr>
        <p:spPr bwMode="auto">
          <a:xfrm>
            <a:off x="285750" y="5819775"/>
            <a:ext cx="414655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p>
            <a:r>
              <a:rPr lang="en-US" sz="1600" b="1">
                <a:solidFill>
                  <a:srgbClr val="631E11"/>
                </a:solidFill>
              </a:rPr>
              <a:t>Figure 8.3, panel (b) </a:t>
            </a:r>
            <a:r>
              <a:rPr lang="en-US" sz="1600">
                <a:solidFill>
                  <a:srgbClr val="631E11"/>
                </a:solidFill>
              </a:rPr>
              <a:t> </a:t>
            </a:r>
            <a:br>
              <a:rPr lang="en-US" sz="1600">
                <a:solidFill>
                  <a:srgbClr val="631E11"/>
                </a:solidFill>
              </a:rPr>
            </a:br>
            <a:r>
              <a:rPr lang="en-US" sz="1600">
                <a:solidFill>
                  <a:srgbClr val="631E11"/>
                </a:solidFill>
              </a:rPr>
              <a:t>Response to a Change in the Discount Rate</a:t>
            </a:r>
          </a:p>
        </p:txBody>
      </p:sp>
      <p:pic>
        <p:nvPicPr>
          <p:cNvPr id="85001" name="Picture 9"/>
          <p:cNvPicPr preferRelativeResize="0">
            <a:picLocks noChangeAspect="1" noChangeArrowheads="1"/>
          </p:cNvPicPr>
          <p:nvPr>
            <p:custDataLst>
              <p:tags r:id="rId1"/>
            </p:custDataLst>
          </p:nvPr>
        </p:nvPicPr>
        <p:blipFill>
          <a:blip r:embed="rId3" cstate="print">
            <a:extLst>
              <a:ext uri="{28A0092B-C50C-407E-A947-70E740481C1C}">
                <a14:useLocalDpi xmlns:a14="http://schemas.microsoft.com/office/drawing/2010/main" val="0"/>
              </a:ext>
            </a:extLst>
          </a:blip>
          <a:srcRect l="54602" b="27347"/>
          <a:stretch>
            <a:fillRect/>
          </a:stretch>
        </p:blipFill>
        <p:spPr bwMode="auto">
          <a:xfrm>
            <a:off x="4513263" y="1471613"/>
            <a:ext cx="4297362" cy="482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2719232"/>
      </p:ext>
    </p:extLst>
  </p:cSld>
  <p:clrMapOvr>
    <a:masterClrMapping/>
  </p:clrMapOvr>
  <p:transition spd="med">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Copyright © 2009 Pearson Prentice Hall. All rights reserved.</a:t>
            </a:r>
            <a:endParaRPr lang="en-CA"/>
          </a:p>
        </p:txBody>
      </p:sp>
      <p:sp>
        <p:nvSpPr>
          <p:cNvPr id="6" name="Slide Number Placeholder 5"/>
          <p:cNvSpPr>
            <a:spLocks noGrp="1"/>
          </p:cNvSpPr>
          <p:nvPr>
            <p:ph type="sldNum" sz="quarter" idx="12"/>
          </p:nvPr>
        </p:nvSpPr>
        <p:spPr/>
        <p:txBody>
          <a:bodyPr/>
          <a:lstStyle/>
          <a:p>
            <a:r>
              <a:rPr lang="en-US"/>
              <a:t>8-</a:t>
            </a:r>
            <a:fld id="{DC159BFD-33C1-43EF-A697-46E0472B8322}" type="slidenum">
              <a:rPr lang="en-US"/>
              <a:pPr/>
              <a:t>29</a:t>
            </a:fld>
            <a:endParaRPr lang="en-CA"/>
          </a:p>
        </p:txBody>
      </p:sp>
      <p:sp>
        <p:nvSpPr>
          <p:cNvPr id="86022" name="Rectangle 16"/>
          <p:cNvSpPr>
            <a:spLocks noGrp="1" noChangeArrowheads="1"/>
          </p:cNvSpPr>
          <p:nvPr>
            <p:ph type="title" idx="4294967295"/>
          </p:nvPr>
        </p:nvSpPr>
        <p:spPr>
          <a:xfrm>
            <a:off x="0" y="219075"/>
            <a:ext cx="8610600" cy="1143000"/>
          </a:xfrm>
        </p:spPr>
        <p:txBody>
          <a:bodyPr/>
          <a:lstStyle/>
          <a:p>
            <a:pPr marL="0" indent="0">
              <a:buNone/>
            </a:pPr>
            <a:r>
              <a:rPr lang="ka-GE" sz="3200" dirty="0" smtClean="0"/>
              <a:t>რეზერვების მოთხოვნა და მიწოდება</a:t>
            </a:r>
            <a:endParaRPr lang="en-US" sz="3200" dirty="0"/>
          </a:p>
        </p:txBody>
      </p:sp>
      <p:sp>
        <p:nvSpPr>
          <p:cNvPr id="86023" name="Rectangle 17"/>
          <p:cNvSpPr>
            <a:spLocks noGrp="1" noChangeArrowheads="1"/>
          </p:cNvSpPr>
          <p:nvPr>
            <p:ph type="body" idx="4294967295"/>
          </p:nvPr>
        </p:nvSpPr>
        <p:spPr>
          <a:xfrm>
            <a:off x="1" y="1828800"/>
            <a:ext cx="3275856" cy="736104"/>
          </a:xfrm>
        </p:spPr>
        <p:txBody>
          <a:bodyPr>
            <a:normAutofit lnSpcReduction="10000"/>
          </a:bodyPr>
          <a:lstStyle/>
          <a:p>
            <a:pPr marL="0" indent="0">
              <a:buNone/>
            </a:pPr>
            <a:r>
              <a:rPr lang="ka-GE" sz="2000" dirty="0" smtClean="0"/>
              <a:t>მოთხოვნილი</a:t>
            </a:r>
          </a:p>
          <a:p>
            <a:pPr marL="0" indent="0">
              <a:buNone/>
            </a:pPr>
            <a:r>
              <a:rPr lang="ka-GE" sz="2000" dirty="0" smtClean="0">
                <a:sym typeface="Symbol" pitchFamily="18" charset="2"/>
              </a:rPr>
              <a:t>რეზერვების გაზრდა</a:t>
            </a:r>
            <a:endParaRPr lang="en-US" sz="2000" dirty="0">
              <a:sym typeface="Symbol" pitchFamily="18" charset="2"/>
            </a:endParaRPr>
          </a:p>
        </p:txBody>
      </p:sp>
      <p:pic>
        <p:nvPicPr>
          <p:cNvPr id="86025" name="Picture 9"/>
          <p:cNvPicPr preferRelativeResize="0">
            <a:picLocks noChangeAspect="1" noChangeArrowheads="1"/>
          </p:cNvPicPr>
          <p:nvPr>
            <p:custDataLst>
              <p:tags r:id="rId1"/>
            </p:custDataLst>
          </p:nvPr>
        </p:nvPicPr>
        <p:blipFill>
          <a:blip r:embed="rId3" cstate="print">
            <a:extLst>
              <a:ext uri="{28A0092B-C50C-407E-A947-70E740481C1C}">
                <a14:useLocalDpi xmlns:a14="http://schemas.microsoft.com/office/drawing/2010/main" val="0"/>
              </a:ext>
            </a:extLst>
          </a:blip>
          <a:srcRect/>
          <a:stretch>
            <a:fillRect/>
          </a:stretch>
        </p:blipFill>
        <p:spPr bwMode="auto">
          <a:xfrm>
            <a:off x="2682875" y="1470026"/>
            <a:ext cx="6461125" cy="5006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52468968"/>
      </p:ext>
    </p:extLst>
  </p:cSld>
  <p:clrMapOvr>
    <a:masterClrMapping/>
  </p:clrMapOvr>
  <p:transition spd="med">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610600" cy="1143000"/>
          </a:xfrm>
        </p:spPr>
        <p:txBody>
          <a:bodyPr/>
          <a:lstStyle/>
          <a:p>
            <a:pPr marL="0" indent="0" algn="ctr">
              <a:buNone/>
            </a:pPr>
            <a:r>
              <a:rPr lang="en-US" sz="3600" dirty="0" smtClean="0"/>
              <a:t>Fed-</a:t>
            </a:r>
            <a:r>
              <a:rPr lang="ka-GE" sz="3600" dirty="0" smtClean="0"/>
              <a:t>ის სტრუქტურა</a:t>
            </a:r>
            <a:endParaRPr lang="en-US" sz="3600" dirty="0"/>
          </a:p>
        </p:txBody>
      </p:sp>
      <p:sp>
        <p:nvSpPr>
          <p:cNvPr id="3" name="Content Placeholder 2"/>
          <p:cNvSpPr>
            <a:spLocks noGrp="1"/>
          </p:cNvSpPr>
          <p:nvPr>
            <p:ph idx="1"/>
          </p:nvPr>
        </p:nvSpPr>
        <p:spPr>
          <a:xfrm>
            <a:off x="152400" y="1447800"/>
            <a:ext cx="8839200" cy="5181600"/>
          </a:xfrm>
        </p:spPr>
        <p:txBody>
          <a:bodyPr>
            <a:normAutofit/>
          </a:bodyPr>
          <a:lstStyle/>
          <a:p>
            <a:pPr marL="45720" indent="0">
              <a:buNone/>
            </a:pPr>
            <a:r>
              <a:rPr lang="ka-GE" dirty="0" smtClean="0"/>
              <a:t>ამერიკის ცენტრალური ბანკი შედგება შემდეგი სტრუქტურებისგან:</a:t>
            </a:r>
          </a:p>
          <a:p>
            <a:pPr>
              <a:buFont typeface="Wingdings" pitchFamily="2" charset="2"/>
              <a:buChar char="Ø"/>
            </a:pPr>
            <a:r>
              <a:rPr lang="ka-GE" dirty="0" smtClean="0"/>
              <a:t>   </a:t>
            </a:r>
            <a:r>
              <a:rPr lang="en-US" dirty="0" smtClean="0"/>
              <a:t>12 </a:t>
            </a:r>
            <a:r>
              <a:rPr lang="ka-GE" dirty="0" smtClean="0"/>
              <a:t>ფედერალური სარეზერვო ბანკები (</a:t>
            </a:r>
            <a:r>
              <a:rPr lang="en-US" dirty="0" smtClean="0"/>
              <a:t>FRBs)</a:t>
            </a:r>
            <a:endParaRPr lang="ka-GE" dirty="0" smtClean="0"/>
          </a:p>
          <a:p>
            <a:pPr>
              <a:buFont typeface="Wingdings" pitchFamily="2" charset="2"/>
              <a:buChar char="Ø"/>
            </a:pPr>
            <a:r>
              <a:rPr lang="ka-GE" dirty="0"/>
              <a:t> </a:t>
            </a:r>
            <a:r>
              <a:rPr lang="ka-GE" dirty="0" smtClean="0"/>
              <a:t>   ფედერალური სარეზერვო სისტემის მმართველი საბჭო</a:t>
            </a:r>
          </a:p>
          <a:p>
            <a:pPr>
              <a:buFont typeface="Wingdings" pitchFamily="2" charset="2"/>
              <a:buChar char="Ø"/>
            </a:pPr>
            <a:r>
              <a:rPr lang="ka-GE" dirty="0"/>
              <a:t> </a:t>
            </a:r>
            <a:r>
              <a:rPr lang="ka-GE" dirty="0" smtClean="0"/>
              <a:t>    ღია ბაზრის ფედერალური კომიტეტი </a:t>
            </a:r>
            <a:r>
              <a:rPr lang="en-US" dirty="0" smtClean="0"/>
              <a:t>(FOMC)</a:t>
            </a:r>
          </a:p>
          <a:p>
            <a:pPr>
              <a:buFont typeface="Wingdings" pitchFamily="2" charset="2"/>
              <a:buChar char="Ø"/>
            </a:pPr>
            <a:r>
              <a:rPr lang="en-US" dirty="0"/>
              <a:t> </a:t>
            </a:r>
            <a:r>
              <a:rPr lang="en-US" dirty="0" smtClean="0"/>
              <a:t>   </a:t>
            </a:r>
            <a:r>
              <a:rPr lang="ka-GE" dirty="0" smtClean="0"/>
              <a:t>მრჩეველთა საბჭო</a:t>
            </a:r>
          </a:p>
          <a:p>
            <a:pPr>
              <a:buFont typeface="Wingdings" pitchFamily="2" charset="2"/>
              <a:buChar char="Ø"/>
            </a:pPr>
            <a:r>
              <a:rPr lang="ka-GE" dirty="0"/>
              <a:t> </a:t>
            </a:r>
            <a:r>
              <a:rPr lang="ka-GE" dirty="0" smtClean="0"/>
              <a:t>    წევრი ბანკები</a:t>
            </a:r>
            <a:endParaRPr lang="en-US" dirty="0"/>
          </a:p>
        </p:txBody>
      </p:sp>
    </p:spTree>
    <p:extLst>
      <p:ext uri="{BB962C8B-B14F-4D97-AF65-F5344CB8AC3E}">
        <p14:creationId xmlns:p14="http://schemas.microsoft.com/office/powerpoint/2010/main" val="110196288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610600" cy="1143000"/>
          </a:xfrm>
        </p:spPr>
        <p:txBody>
          <a:bodyPr/>
          <a:lstStyle/>
          <a:p>
            <a:pPr marL="0" indent="0" algn="ctr">
              <a:buNone/>
            </a:pPr>
            <a:r>
              <a:rPr lang="ka-GE" sz="3600" dirty="0" smtClean="0"/>
              <a:t>რეზერვების ბაზარი და ფედერალური ფონდის განაკვეთი</a:t>
            </a:r>
            <a:endParaRPr lang="en-US" sz="3600" dirty="0"/>
          </a:p>
        </p:txBody>
      </p:sp>
      <p:sp>
        <p:nvSpPr>
          <p:cNvPr id="3" name="Content Placeholder 2"/>
          <p:cNvSpPr>
            <a:spLocks noGrp="1"/>
          </p:cNvSpPr>
          <p:nvPr>
            <p:ph idx="1"/>
          </p:nvPr>
        </p:nvSpPr>
        <p:spPr>
          <a:xfrm>
            <a:off x="152400" y="1447800"/>
            <a:ext cx="8839200" cy="5181600"/>
          </a:xfrm>
        </p:spPr>
        <p:txBody>
          <a:bodyPr>
            <a:normAutofit/>
          </a:bodyPr>
          <a:lstStyle/>
          <a:p>
            <a:pPr marL="45720" indent="0" algn="just">
              <a:buNone/>
            </a:pPr>
            <a:r>
              <a:rPr lang="ka-GE" dirty="0" smtClean="0"/>
              <a:t>როგორ იცვლება ფედერალური ფონდის განაკვეთი სხვადასხვა მონეტარული პოლიტიკის დროს.</a:t>
            </a:r>
          </a:p>
          <a:p>
            <a:pPr marL="45720" indent="0" algn="just">
              <a:buNone/>
            </a:pPr>
            <a:endParaRPr lang="ka-GE" dirty="0"/>
          </a:p>
          <a:p>
            <a:pPr marL="502920" indent="-457200" algn="just">
              <a:buAutoNum type="arabicPeriod"/>
            </a:pPr>
            <a:r>
              <a:rPr lang="ka-GE" dirty="0" smtClean="0"/>
              <a:t>ღია ბაზრის ოპერაციების დროს ცენტრალური ბანკი ყიდულობს ობლიგაციებს.</a:t>
            </a:r>
          </a:p>
          <a:p>
            <a:pPr marL="502920" indent="-457200" algn="just">
              <a:buAutoNum type="arabicPeriod"/>
            </a:pPr>
            <a:r>
              <a:rPr lang="ka-GE" dirty="0" smtClean="0"/>
              <a:t>დისკონტირების განაკვეთის შემცირების გავლენა ფედერალური ფონდის განაკვეთზე.</a:t>
            </a:r>
          </a:p>
          <a:p>
            <a:pPr marL="502920" indent="-457200" algn="just">
              <a:buAutoNum type="arabicPeriod"/>
            </a:pPr>
            <a:r>
              <a:rPr lang="ka-GE" dirty="0" smtClean="0"/>
              <a:t>სარეზერვო მოთხოვების გაზრდის გავლენა ფედერალური ფონდის განაკვეთზე.</a:t>
            </a:r>
          </a:p>
          <a:p>
            <a:pPr marL="45720" indent="0" algn="just">
              <a:buNone/>
            </a:pPr>
            <a:endParaRPr lang="ka-GE" dirty="0" smtClean="0"/>
          </a:p>
        </p:txBody>
      </p:sp>
    </p:spTree>
    <p:extLst>
      <p:ext uri="{BB962C8B-B14F-4D97-AF65-F5344CB8AC3E}">
        <p14:creationId xmlns:p14="http://schemas.microsoft.com/office/powerpoint/2010/main" val="415070730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610600" cy="762000"/>
          </a:xfrm>
        </p:spPr>
        <p:txBody>
          <a:bodyPr/>
          <a:lstStyle/>
          <a:p>
            <a:pPr marL="0" indent="0" algn="ctr">
              <a:buNone/>
            </a:pPr>
            <a:r>
              <a:rPr lang="ka-GE" sz="3600" dirty="0"/>
              <a:t>მონეტარული პოლიტიკის მიზნები</a:t>
            </a:r>
            <a:endParaRPr lang="en-US" sz="3600" dirty="0"/>
          </a:p>
        </p:txBody>
      </p:sp>
      <p:sp>
        <p:nvSpPr>
          <p:cNvPr id="3" name="Content Placeholder 2"/>
          <p:cNvSpPr>
            <a:spLocks noGrp="1"/>
          </p:cNvSpPr>
          <p:nvPr>
            <p:ph idx="1"/>
          </p:nvPr>
        </p:nvSpPr>
        <p:spPr>
          <a:xfrm>
            <a:off x="152400" y="990600"/>
            <a:ext cx="8839200" cy="5638800"/>
          </a:xfrm>
        </p:spPr>
        <p:txBody>
          <a:bodyPr>
            <a:normAutofit/>
          </a:bodyPr>
          <a:lstStyle/>
          <a:p>
            <a:pPr marL="457200" indent="-457200">
              <a:buAutoNum type="arabicPeriod"/>
            </a:pPr>
            <a:r>
              <a:rPr lang="ka-GE" b="1" dirty="0"/>
              <a:t>ფასების სტაბილურობა</a:t>
            </a:r>
          </a:p>
          <a:p>
            <a:pPr marL="457200" indent="-457200">
              <a:buAutoNum type="arabicPeriod"/>
            </a:pPr>
            <a:r>
              <a:rPr lang="ka-GE" b="1" dirty="0"/>
              <a:t>მაღალი დასაქმება</a:t>
            </a:r>
          </a:p>
          <a:p>
            <a:pPr marL="457200" indent="-457200">
              <a:buAutoNum type="arabicPeriod"/>
            </a:pPr>
            <a:r>
              <a:rPr lang="ka-GE" b="1" dirty="0"/>
              <a:t>ეკონომიკური ზრდა</a:t>
            </a:r>
          </a:p>
          <a:p>
            <a:pPr marL="457200" indent="-457200">
              <a:buAutoNum type="arabicPeriod"/>
            </a:pPr>
            <a:r>
              <a:rPr lang="ka-GE" b="1" dirty="0"/>
              <a:t>ფინანსური ბაზრების სტაბილურობა</a:t>
            </a:r>
          </a:p>
          <a:p>
            <a:pPr marL="457200" indent="-457200">
              <a:buAutoNum type="arabicPeriod"/>
            </a:pPr>
            <a:r>
              <a:rPr lang="ka-GE" b="1" dirty="0"/>
              <a:t>სარგებლის განაკვეთის სტაბილურობა</a:t>
            </a:r>
          </a:p>
          <a:p>
            <a:pPr marL="457200" indent="-457200">
              <a:buAutoNum type="arabicPeriod"/>
            </a:pPr>
            <a:r>
              <a:rPr lang="ka-GE" b="1" dirty="0"/>
              <a:t>უცხოური ვალუტის გაცვლითი ბაზრის სტაბილურობა</a:t>
            </a:r>
          </a:p>
          <a:p>
            <a:pPr marL="45720" indent="0">
              <a:buNone/>
            </a:pPr>
            <a:endParaRPr lang="en-US" b="1" dirty="0"/>
          </a:p>
        </p:txBody>
      </p:sp>
    </p:spTree>
    <p:extLst>
      <p:ext uri="{BB962C8B-B14F-4D97-AF65-F5344CB8AC3E}">
        <p14:creationId xmlns:p14="http://schemas.microsoft.com/office/powerpoint/2010/main" val="149027313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normAutofit/>
          </a:bodyPr>
          <a:lstStyle/>
          <a:p>
            <a:pPr marL="182880" indent="0">
              <a:buNone/>
            </a:pPr>
            <a:r>
              <a:rPr lang="ka-GE" sz="4400" b="1" dirty="0" smtClean="0"/>
              <a:t>მაღალი დასაქმება</a:t>
            </a:r>
            <a:endParaRPr lang="en-US" sz="4400" dirty="0"/>
          </a:p>
        </p:txBody>
      </p:sp>
      <p:sp>
        <p:nvSpPr>
          <p:cNvPr id="3" name="Subtitle 2"/>
          <p:cNvSpPr>
            <a:spLocks noGrp="1"/>
          </p:cNvSpPr>
          <p:nvPr>
            <p:ph type="subTitle" idx="1"/>
          </p:nvPr>
        </p:nvSpPr>
        <p:spPr>
          <a:xfrm>
            <a:off x="675564" y="1323833"/>
            <a:ext cx="7994176" cy="5189561"/>
          </a:xfrm>
        </p:spPr>
        <p:txBody>
          <a:bodyPr>
            <a:normAutofit/>
          </a:bodyPr>
          <a:lstStyle/>
          <a:p>
            <a:pPr algn="just"/>
            <a:r>
              <a:rPr lang="ka-GE" dirty="0" smtClean="0"/>
              <a:t>უმუშევრობა - სამუშაო ძალის რამდენი პროცენტია უმუშევარი. </a:t>
            </a:r>
          </a:p>
          <a:p>
            <a:pPr algn="just"/>
            <a:endParaRPr lang="ka-GE" dirty="0"/>
          </a:p>
          <a:p>
            <a:pPr algn="just"/>
            <a:r>
              <a:rPr lang="ka-GE" dirty="0" smtClean="0"/>
              <a:t>ფრიქციული უმუშევრობა - რომელიც მოიცავს სამუშაოს ძებნით გამოწვეულ იმუშევრობას. </a:t>
            </a:r>
          </a:p>
          <a:p>
            <a:pPr algn="just"/>
            <a:endParaRPr lang="ka-GE" dirty="0"/>
          </a:p>
          <a:p>
            <a:pPr algn="just"/>
            <a:r>
              <a:rPr lang="ka-GE" dirty="0" smtClean="0"/>
              <a:t>სტრუქტურული უმუშევრობა - რომელიც გამოწვეულია სამუშაო ძალის შესაძლებობების შეუსაბამობით არსებულ ვაკანსიებთან.</a:t>
            </a:r>
          </a:p>
          <a:p>
            <a:pPr algn="just"/>
            <a:endParaRPr lang="ka-GE" dirty="0"/>
          </a:p>
          <a:p>
            <a:pPr algn="just"/>
            <a:r>
              <a:rPr lang="ka-GE" dirty="0" smtClean="0"/>
              <a:t>მონტარული პოლიტიკის მიზანი არ არის რომ უმუშევრობა დაიყვანოს 0-მდე, მაგრამ როდესაც მუშახელის მიწოდება და მოთხოვნა ერთმანეთს უდრის. ამ დონეს უწოდება უმუშევრობის ბუნებრივი დონე. </a:t>
            </a:r>
            <a:endParaRPr lang="ka-GE" dirty="0"/>
          </a:p>
        </p:txBody>
      </p:sp>
    </p:spTree>
    <p:extLst>
      <p:ext uri="{BB962C8B-B14F-4D97-AF65-F5344CB8AC3E}">
        <p14:creationId xmlns:p14="http://schemas.microsoft.com/office/powerpoint/2010/main" val="72690424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normAutofit/>
          </a:bodyPr>
          <a:lstStyle/>
          <a:p>
            <a:pPr marL="182880" indent="0">
              <a:buNone/>
            </a:pPr>
            <a:r>
              <a:rPr lang="ka-GE" sz="3800" b="1" dirty="0" smtClean="0"/>
              <a:t>ეკონომიკური ზრდა</a:t>
            </a:r>
            <a:endParaRPr lang="en-US" sz="3800" b="1" dirty="0"/>
          </a:p>
        </p:txBody>
      </p:sp>
      <p:sp>
        <p:nvSpPr>
          <p:cNvPr id="3" name="Subtitle 2"/>
          <p:cNvSpPr>
            <a:spLocks noGrp="1"/>
          </p:cNvSpPr>
          <p:nvPr>
            <p:ph type="subTitle" idx="1"/>
          </p:nvPr>
        </p:nvSpPr>
        <p:spPr>
          <a:xfrm>
            <a:off x="675564" y="1323833"/>
            <a:ext cx="7994176" cy="5189561"/>
          </a:xfrm>
        </p:spPr>
        <p:txBody>
          <a:bodyPr>
            <a:normAutofit/>
          </a:bodyPr>
          <a:lstStyle/>
          <a:p>
            <a:pPr algn="just"/>
            <a:r>
              <a:rPr lang="ka-GE" dirty="0" smtClean="0"/>
              <a:t>ეკონომიკური ზრდის მიზანი იგივეა რაც მაღალი დასაქმების მიზანი, რადგან წარმოების გაზრდა ითვალისწინებს მეტ სამუშაო ადგილს და შესაბამისად მეტ დასაქმებას. </a:t>
            </a:r>
          </a:p>
          <a:p>
            <a:pPr algn="just"/>
            <a:endParaRPr lang="ka-GE" dirty="0"/>
          </a:p>
          <a:p>
            <a:pPr algn="just"/>
            <a:r>
              <a:rPr lang="ka-GE" dirty="0" smtClean="0"/>
              <a:t>მიუხედავად იმისა რომ ეს ორი მიზანი ერთმანეთთან კავშირშია მათ მისაღწევად გატარებული პოლიტიკა სპეციპიკურია. მაგალითად ეკონოიკური ზრდისთვის ფირმების წახალისება შეიძლება მოხდეს რომ ინვესტიცია ჩადონ ბიზნესში, ან ხალხის წახალისება რომ შეინახონ მეტი რაც ფირმებისთვის იქნება დაფინანსების წყარო.</a:t>
            </a:r>
          </a:p>
          <a:p>
            <a:pPr algn="just"/>
            <a:endParaRPr lang="ka-GE" dirty="0"/>
          </a:p>
          <a:p>
            <a:pPr algn="just"/>
            <a:r>
              <a:rPr lang="ka-GE" dirty="0" smtClean="0"/>
              <a:t>ამ პოლიტიკას ეწოდება </a:t>
            </a:r>
            <a:r>
              <a:rPr lang="ka-GE" b="1" u="sng" dirty="0" smtClean="0"/>
              <a:t>მიწოდების წახალისების პოლიტიკა.</a:t>
            </a:r>
            <a:endParaRPr lang="en-US" b="1" u="sng" dirty="0"/>
          </a:p>
        </p:txBody>
      </p:sp>
    </p:spTree>
    <p:extLst>
      <p:ext uri="{BB962C8B-B14F-4D97-AF65-F5344CB8AC3E}">
        <p14:creationId xmlns:p14="http://schemas.microsoft.com/office/powerpoint/2010/main" val="265684230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normAutofit fontScale="90000"/>
          </a:bodyPr>
          <a:lstStyle/>
          <a:p>
            <a:pPr marL="182880" indent="0">
              <a:buNone/>
            </a:pPr>
            <a:r>
              <a:rPr lang="ka-GE" sz="3800" b="1" dirty="0" smtClean="0"/>
              <a:t>ფინანსური ბაზრების სტაბილურობა</a:t>
            </a:r>
            <a:endParaRPr lang="en-US" sz="3800" b="1" dirty="0"/>
          </a:p>
        </p:txBody>
      </p:sp>
      <p:sp>
        <p:nvSpPr>
          <p:cNvPr id="3" name="Subtitle 2"/>
          <p:cNvSpPr>
            <a:spLocks noGrp="1"/>
          </p:cNvSpPr>
          <p:nvPr>
            <p:ph type="subTitle" idx="1"/>
          </p:nvPr>
        </p:nvSpPr>
        <p:spPr>
          <a:xfrm>
            <a:off x="675564" y="1323833"/>
            <a:ext cx="7994176" cy="5189561"/>
          </a:xfrm>
        </p:spPr>
        <p:txBody>
          <a:bodyPr>
            <a:normAutofit/>
          </a:bodyPr>
          <a:lstStyle/>
          <a:p>
            <a:pPr algn="just"/>
            <a:r>
              <a:rPr lang="ka-GE" dirty="0" smtClean="0"/>
              <a:t>ფინანსური კრიზისი ხელს უშლის ფინანსურ ბაზრებს რომ მიმართონ თანხები მათკენ ვისაც შეუძლია ინვესტირება, რითაც ხელი ეშლება ეკონომიკურ აქტივობას. </a:t>
            </a:r>
          </a:p>
          <a:p>
            <a:pPr algn="just"/>
            <a:endParaRPr lang="ka-GE" dirty="0"/>
          </a:p>
          <a:p>
            <a:pPr algn="just"/>
            <a:r>
              <a:rPr lang="ka-GE" b="1" u="sng" dirty="0" smtClean="0"/>
              <a:t>სარგებლის განაკვეთის სტაბილურობა</a:t>
            </a:r>
          </a:p>
          <a:p>
            <a:pPr algn="just"/>
            <a:r>
              <a:rPr lang="ka-GE" dirty="0" smtClean="0"/>
              <a:t>სარგებლის განაკვეთის ცვალებადობა ქმნის გაურკვევლობას და ხელს უშლის მომავლის დაგეგმას. მაგალითად შეიძინონ თუ არა სახლი.</a:t>
            </a:r>
          </a:p>
          <a:p>
            <a:pPr algn="just"/>
            <a:endParaRPr lang="ka-GE" dirty="0"/>
          </a:p>
          <a:p>
            <a:pPr algn="just"/>
            <a:r>
              <a:rPr lang="ka-GE" dirty="0" smtClean="0"/>
              <a:t>სარგებლის განაკვეთის სტაბილურობა და ფინანსური სტაბილურობა ერთმანეთთანაა კავშირში. </a:t>
            </a:r>
            <a:endParaRPr lang="en-US" dirty="0"/>
          </a:p>
        </p:txBody>
      </p:sp>
    </p:spTree>
    <p:extLst>
      <p:ext uri="{BB962C8B-B14F-4D97-AF65-F5344CB8AC3E}">
        <p14:creationId xmlns:p14="http://schemas.microsoft.com/office/powerpoint/2010/main" val="351085605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normAutofit/>
          </a:bodyPr>
          <a:lstStyle/>
          <a:p>
            <a:pPr marL="182880" indent="0">
              <a:buNone/>
            </a:pPr>
            <a:r>
              <a:rPr lang="ka-GE" sz="3800" b="1" dirty="0" smtClean="0"/>
              <a:t>უცხოური ვალუტის ბაზარი</a:t>
            </a:r>
            <a:endParaRPr lang="en-US" sz="3800" b="1" dirty="0"/>
          </a:p>
        </p:txBody>
      </p:sp>
      <p:sp>
        <p:nvSpPr>
          <p:cNvPr id="3" name="Subtitle 2"/>
          <p:cNvSpPr>
            <a:spLocks noGrp="1"/>
          </p:cNvSpPr>
          <p:nvPr>
            <p:ph type="subTitle" idx="1"/>
          </p:nvPr>
        </p:nvSpPr>
        <p:spPr>
          <a:xfrm>
            <a:off x="675564" y="1323833"/>
            <a:ext cx="7994176" cy="5189561"/>
          </a:xfrm>
        </p:spPr>
        <p:txBody>
          <a:bodyPr>
            <a:normAutofit/>
          </a:bodyPr>
          <a:lstStyle/>
          <a:p>
            <a:pPr algn="just"/>
            <a:r>
              <a:rPr lang="ka-GE" dirty="0" smtClean="0"/>
              <a:t>საერთაშორისო ვაჭრობაში დიდი როლი აქვს უცხოური ვალუტის გაცვლით კურსს. თუ ლარის ღირებულება  სხვა ვალუტასთან შედარერბით მცირდება მაშინ მაშინ ინფლაციას უწყობს ხელს.</a:t>
            </a:r>
            <a:r>
              <a:rPr lang="ka-GE" dirty="0"/>
              <a:t> </a:t>
            </a:r>
            <a:r>
              <a:rPr lang="ka-GE" dirty="0" smtClean="0"/>
              <a:t>ხოლო თუ ლარის ღირებულება იზრდება მაშინ ჩვენ ქვეყანაში მწარმოებლები ნაკლებად კონკურენტულ გარემოში არის საზღვარგარეთ მომუშავე მწარმოებლებთან შედარებით. </a:t>
            </a:r>
          </a:p>
          <a:p>
            <a:pPr algn="just"/>
            <a:endParaRPr lang="ka-GE" dirty="0"/>
          </a:p>
          <a:p>
            <a:pPr algn="just"/>
            <a:r>
              <a:rPr lang="ka-GE" dirty="0" smtClean="0"/>
              <a:t>ისეთ ქვეყნები რომლებისთვისაც ვაჭრობა დიდ როლს არსულებს ეკონომიკაში, უცხოური ვალუტის ბაზრის სტაბილურობას დიდი მიშვნეობა აქვს. </a:t>
            </a:r>
          </a:p>
        </p:txBody>
      </p:sp>
    </p:spTree>
    <p:extLst>
      <p:ext uri="{BB962C8B-B14F-4D97-AF65-F5344CB8AC3E}">
        <p14:creationId xmlns:p14="http://schemas.microsoft.com/office/powerpoint/2010/main" val="109561880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52400"/>
            <a:ext cx="8096534" cy="952098"/>
          </a:xfrm>
        </p:spPr>
        <p:txBody>
          <a:bodyPr>
            <a:normAutofit fontScale="90000"/>
          </a:bodyPr>
          <a:lstStyle/>
          <a:p>
            <a:pPr marL="182880" indent="0">
              <a:buNone/>
            </a:pPr>
            <a:r>
              <a:rPr lang="ka-GE" sz="4400" b="1" dirty="0" smtClean="0"/>
              <a:t>ფასების სტაბილურობა როგორც მთავარი მიზანი</a:t>
            </a:r>
            <a:endParaRPr lang="en-US" sz="4400" dirty="0"/>
          </a:p>
        </p:txBody>
      </p:sp>
      <p:sp>
        <p:nvSpPr>
          <p:cNvPr id="3" name="Subtitle 2"/>
          <p:cNvSpPr>
            <a:spLocks noGrp="1"/>
          </p:cNvSpPr>
          <p:nvPr>
            <p:ph type="subTitle" idx="1"/>
          </p:nvPr>
        </p:nvSpPr>
        <p:spPr>
          <a:xfrm>
            <a:off x="675564" y="1482330"/>
            <a:ext cx="7994176" cy="5189561"/>
          </a:xfrm>
        </p:spPr>
        <p:txBody>
          <a:bodyPr>
            <a:normAutofit/>
          </a:bodyPr>
          <a:lstStyle/>
          <a:p>
            <a:pPr algn="just"/>
            <a:r>
              <a:rPr lang="ka-GE" dirty="0" smtClean="0"/>
              <a:t>გრძელ ვადიან პერიოდში ფასების სტაბილურობას არ აქვს შეუთავსებლობა სხვა მიზნეთან. უმუშევრობის ბუნებრივი დონე არ მცირდება მაღალი ინფლაციით. ასევე ფასების სტაბილურობა ხელს უწყობს ეკონომიკურ ზრდას. ისევე როგორც ფინანსურ და სარგებლის განაკვეთის სტაბილურობას. </a:t>
            </a:r>
          </a:p>
          <a:p>
            <a:pPr algn="just"/>
            <a:endParaRPr lang="ka-GE" dirty="0"/>
          </a:p>
          <a:p>
            <a:pPr algn="just"/>
            <a:r>
              <a:rPr lang="ka-GE" dirty="0" smtClean="0"/>
              <a:t>თუმცა მოკლე ვადიან პერიოდში ზოგჯერ ფასების სტაბილურობა ხელს შლის მაღალ დასაქმებას და სარგებლის განაკვეთის სტაბილურობას. მაგალითად როცა ეკონომიკა ფართოვდება და უმუშევრობა მცირდება შეიძლება ამან მაღალი ინფლაცია გამოიწვიოს. რომ აღმოფხვრას ფასების ზრდა ცენტრალურმა ბანკმა უნდა გაზარდოს სარგებლის განაკვეთი. ეს მოქმედება შეამცირებს დასაქმებას და გაზრდის სარგებლის განაკვეთის არასტაბილურობას. </a:t>
            </a:r>
          </a:p>
          <a:p>
            <a:pPr algn="just"/>
            <a:endParaRPr lang="ka-GE" dirty="0"/>
          </a:p>
          <a:p>
            <a:pPr algn="just"/>
            <a:r>
              <a:rPr lang="ka-GE" dirty="0" smtClean="0"/>
              <a:t>როგორ გადაჭრას ეს პრობლემა ცემტრალურმა ბანკმა?</a:t>
            </a:r>
          </a:p>
        </p:txBody>
      </p:sp>
    </p:spTree>
    <p:extLst>
      <p:ext uri="{BB962C8B-B14F-4D97-AF65-F5344CB8AC3E}">
        <p14:creationId xmlns:p14="http://schemas.microsoft.com/office/powerpoint/2010/main" val="7159246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normAutofit/>
          </a:bodyPr>
          <a:lstStyle/>
          <a:p>
            <a:pPr marL="182880" indent="0">
              <a:buNone/>
            </a:pPr>
            <a:r>
              <a:rPr lang="ka-GE" sz="2800" b="1" dirty="0" smtClean="0"/>
              <a:t>მონეტარული მიზნები</a:t>
            </a:r>
            <a:endParaRPr lang="en-US" sz="2800" b="1" dirty="0"/>
          </a:p>
        </p:txBody>
      </p:sp>
      <p:sp>
        <p:nvSpPr>
          <p:cNvPr id="3" name="Subtitle 2"/>
          <p:cNvSpPr>
            <a:spLocks noGrp="1"/>
          </p:cNvSpPr>
          <p:nvPr>
            <p:ph type="subTitle" idx="1"/>
          </p:nvPr>
        </p:nvSpPr>
        <p:spPr>
          <a:xfrm>
            <a:off x="675564" y="1409178"/>
            <a:ext cx="7994176" cy="5189561"/>
          </a:xfrm>
        </p:spPr>
        <p:txBody>
          <a:bodyPr>
            <a:normAutofit/>
          </a:bodyPr>
          <a:lstStyle/>
          <a:p>
            <a:pPr algn="l"/>
            <a:r>
              <a:rPr lang="ka-GE" b="1" u="sng" dirty="0" smtClean="0"/>
              <a:t>მონეტარული ინსტრუმენტის არჩევა</a:t>
            </a:r>
          </a:p>
          <a:p>
            <a:pPr algn="l"/>
            <a:endParaRPr lang="ka-GE" b="1" u="sng" dirty="0"/>
          </a:p>
          <a:p>
            <a:pPr marL="457200" indent="-457200" algn="l">
              <a:buAutoNum type="arabicPeriod"/>
            </a:pPr>
            <a:r>
              <a:rPr lang="ka-GE" dirty="0" smtClean="0"/>
              <a:t>მოთხოვნილი რეზერვების პროცენტი</a:t>
            </a:r>
          </a:p>
          <a:p>
            <a:pPr marL="457200" indent="-457200" algn="l">
              <a:buAutoNum type="arabicPeriod"/>
            </a:pPr>
            <a:r>
              <a:rPr lang="ka-GE" dirty="0" smtClean="0"/>
              <a:t>ღია ბაზრის ოპერაციები </a:t>
            </a:r>
          </a:p>
          <a:p>
            <a:pPr marL="457200" indent="-457200" algn="l">
              <a:buAutoNum type="arabicPeriod"/>
            </a:pPr>
            <a:r>
              <a:rPr lang="ka-GE" dirty="0" smtClean="0"/>
              <a:t>დისკონტირების განაკვეთი</a:t>
            </a:r>
          </a:p>
          <a:p>
            <a:pPr marL="457200" indent="-457200" algn="l">
              <a:buAutoNum type="arabicPeriod"/>
            </a:pPr>
            <a:endParaRPr lang="ka-GE" dirty="0"/>
          </a:p>
          <a:p>
            <a:pPr algn="l"/>
            <a:r>
              <a:rPr lang="ka-GE" dirty="0" smtClean="0"/>
              <a:t>ინსტრუმენტის არჩევა დამოკიდებულია სამ რამეზე</a:t>
            </a:r>
          </a:p>
          <a:p>
            <a:pPr marL="457200" indent="-457200" algn="l">
              <a:buAutoNum type="arabicPeriod"/>
            </a:pPr>
            <a:r>
              <a:rPr lang="ka-GE" dirty="0" smtClean="0"/>
              <a:t>ადვილია მისი გაზომვა და დაკვირვება</a:t>
            </a:r>
          </a:p>
          <a:p>
            <a:pPr marL="457200" indent="-457200" algn="l">
              <a:buAutoNum type="arabicPeriod"/>
            </a:pPr>
            <a:r>
              <a:rPr lang="ka-GE" dirty="0" smtClean="0"/>
              <a:t>ადვილია მისი კონტროლი</a:t>
            </a:r>
          </a:p>
          <a:p>
            <a:pPr marL="457200" indent="-457200" algn="l">
              <a:buAutoNum type="arabicPeriod"/>
            </a:pPr>
            <a:r>
              <a:rPr lang="ka-GE" dirty="0" smtClean="0"/>
              <a:t>მისგან მიღებული შედეგების შეფასება შესაძლებელია</a:t>
            </a:r>
          </a:p>
        </p:txBody>
      </p:sp>
    </p:spTree>
    <p:extLst>
      <p:ext uri="{BB962C8B-B14F-4D97-AF65-F5344CB8AC3E}">
        <p14:creationId xmlns:p14="http://schemas.microsoft.com/office/powerpoint/2010/main" val="69017028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normAutofit/>
          </a:bodyPr>
          <a:lstStyle/>
          <a:p>
            <a:pPr marL="182880" indent="0">
              <a:buNone/>
            </a:pPr>
            <a:r>
              <a:rPr lang="ka-GE" sz="2800" b="1" dirty="0" smtClean="0"/>
              <a:t>ამოცანები</a:t>
            </a:r>
            <a:endParaRPr lang="en-US" sz="2800" b="1" dirty="0"/>
          </a:p>
        </p:txBody>
      </p:sp>
      <p:sp>
        <p:nvSpPr>
          <p:cNvPr id="3" name="Subtitle 2"/>
          <p:cNvSpPr>
            <a:spLocks noGrp="1"/>
          </p:cNvSpPr>
          <p:nvPr>
            <p:ph type="subTitle" idx="1"/>
          </p:nvPr>
        </p:nvSpPr>
        <p:spPr>
          <a:xfrm>
            <a:off x="675564" y="1409178"/>
            <a:ext cx="7994176" cy="5189561"/>
          </a:xfrm>
        </p:spPr>
        <p:txBody>
          <a:bodyPr>
            <a:normAutofit/>
          </a:bodyPr>
          <a:lstStyle/>
          <a:p>
            <a:pPr algn="just"/>
            <a:endParaRPr lang="ka-GE" dirty="0"/>
          </a:p>
          <a:p>
            <a:pPr marL="457200" indent="-457200" algn="just">
              <a:buAutoNum type="arabicPeriod"/>
            </a:pPr>
            <a:r>
              <a:rPr lang="ka-GE" dirty="0" smtClean="0"/>
              <a:t>მოცემულია შემდეგი ინფორმაცია</a:t>
            </a:r>
          </a:p>
          <a:p>
            <a:pPr algn="just"/>
            <a:r>
              <a:rPr lang="ka-GE" dirty="0"/>
              <a:t> </a:t>
            </a:r>
            <a:r>
              <a:rPr lang="ka-GE" dirty="0" smtClean="0"/>
              <a:t> ა) ერთ წლიანი 100 ლარი საბოლოო თანხის მქონე ფასდაკლებული ობლიგაციის დღევანდელი ფასია 90,19ლარი</a:t>
            </a:r>
          </a:p>
          <a:p>
            <a:pPr algn="just"/>
            <a:r>
              <a:rPr lang="ka-GE" dirty="0" smtClean="0"/>
              <a:t>ბ) სამ წლიანი 10%-იანი 1000 ლ საბოლოო თანხის კუპონ ობლიგაციის დღევანდელი ღირებულებაა 1000ლ</a:t>
            </a:r>
          </a:p>
          <a:p>
            <a:pPr algn="just"/>
            <a:r>
              <a:rPr lang="ka-GE" dirty="0" smtClean="0"/>
              <a:t>გ) ორ წლიანი </a:t>
            </a:r>
            <a:r>
              <a:rPr lang="ka-GE" dirty="0"/>
              <a:t>10%-იანი 1000 ლ საბოლოო თანხის კუპონ ობლიგაციის დღევანდელი ღირებულებაა </a:t>
            </a:r>
            <a:r>
              <a:rPr lang="ka-GE" dirty="0" smtClean="0"/>
              <a:t>1000ლ.</a:t>
            </a:r>
          </a:p>
          <a:p>
            <a:pPr algn="just"/>
            <a:endParaRPr lang="ka-GE" dirty="0"/>
          </a:p>
          <a:p>
            <a:pPr algn="just"/>
            <a:r>
              <a:rPr lang="ka-GE" dirty="0" smtClean="0"/>
              <a:t>მოლოდინების თეორიის მიხედვით თუ ყველა ობლიგაცია ერთნაირად რისკიანიანია რისი ტოლი იქნება ერთ წლიანი სარგებლის განაკვეთი, ორი წლის შემდეგ?</a:t>
            </a:r>
            <a:endParaRPr lang="ka-GE" dirty="0"/>
          </a:p>
          <a:p>
            <a:pPr algn="just"/>
            <a:endParaRPr lang="ka-GE" dirty="0" smtClean="0"/>
          </a:p>
        </p:txBody>
      </p:sp>
    </p:spTree>
    <p:extLst>
      <p:ext uri="{BB962C8B-B14F-4D97-AF65-F5344CB8AC3E}">
        <p14:creationId xmlns:p14="http://schemas.microsoft.com/office/powerpoint/2010/main" val="42484744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610600" cy="1143000"/>
          </a:xfrm>
        </p:spPr>
        <p:txBody>
          <a:bodyPr/>
          <a:lstStyle/>
          <a:p>
            <a:pPr marL="0" indent="0" algn="ctr">
              <a:buNone/>
            </a:pPr>
            <a:r>
              <a:rPr lang="en-US" sz="3600" dirty="0" smtClean="0"/>
              <a:t>მ</a:t>
            </a:r>
            <a:r>
              <a:rPr lang="ka-GE" sz="3600" dirty="0" smtClean="0"/>
              <a:t>ონეტარული პოლიტიკა</a:t>
            </a:r>
            <a:endParaRPr lang="en-US" sz="3600" dirty="0"/>
          </a:p>
        </p:txBody>
      </p:sp>
      <p:sp>
        <p:nvSpPr>
          <p:cNvPr id="3" name="Content Placeholder 2"/>
          <p:cNvSpPr>
            <a:spLocks noGrp="1"/>
          </p:cNvSpPr>
          <p:nvPr>
            <p:ph idx="1"/>
          </p:nvPr>
        </p:nvSpPr>
        <p:spPr>
          <a:xfrm>
            <a:off x="152400" y="1447800"/>
            <a:ext cx="8839200" cy="5181600"/>
          </a:xfrm>
        </p:spPr>
        <p:txBody>
          <a:bodyPr>
            <a:normAutofit/>
          </a:bodyPr>
          <a:lstStyle/>
          <a:p>
            <a:pPr marL="45720" indent="0" algn="just">
              <a:buNone/>
            </a:pPr>
            <a:r>
              <a:rPr lang="ka-GE" dirty="0" smtClean="0"/>
              <a:t>ცენტრალური ბანკი აკონტროლებს ქვეყანაში არსებული ფულის რაოდენობას (ფასების დონეს, საპროცენტო განაკვეთს და ა.შ.)</a:t>
            </a:r>
          </a:p>
          <a:p>
            <a:pPr marL="45720" indent="0" algn="just">
              <a:buNone/>
            </a:pPr>
            <a:endParaRPr lang="ka-GE" dirty="0"/>
          </a:p>
          <a:p>
            <a:pPr marL="45720" indent="0" algn="just">
              <a:buNone/>
            </a:pPr>
            <a:r>
              <a:rPr lang="ka-GE" dirty="0" smtClean="0"/>
              <a:t>ამისათვის მას გააჩნია 3 საშუალება</a:t>
            </a:r>
          </a:p>
          <a:p>
            <a:pPr marL="45720" indent="0" algn="just">
              <a:buNone/>
            </a:pPr>
            <a:endParaRPr lang="ka-GE" dirty="0"/>
          </a:p>
          <a:p>
            <a:pPr algn="just">
              <a:buFont typeface="Wingdings" pitchFamily="2" charset="2"/>
              <a:buChar char="Ø"/>
            </a:pPr>
            <a:r>
              <a:rPr lang="ka-GE" dirty="0"/>
              <a:t>  </a:t>
            </a:r>
            <a:r>
              <a:rPr lang="ka-GE" dirty="0" smtClean="0"/>
              <a:t> ღია ბაზრის ოპერაციები</a:t>
            </a:r>
          </a:p>
          <a:p>
            <a:pPr algn="just">
              <a:buFont typeface="Wingdings" pitchFamily="2" charset="2"/>
              <a:buChar char="Ø"/>
            </a:pPr>
            <a:r>
              <a:rPr lang="ka-GE" dirty="0"/>
              <a:t> </a:t>
            </a:r>
            <a:r>
              <a:rPr lang="ka-GE" dirty="0" smtClean="0"/>
              <a:t>   დისკონტირების განაკვეთი</a:t>
            </a:r>
          </a:p>
          <a:p>
            <a:pPr algn="just">
              <a:buFont typeface="Wingdings" pitchFamily="2" charset="2"/>
              <a:buChar char="Ø"/>
            </a:pPr>
            <a:r>
              <a:rPr lang="ka-GE" dirty="0"/>
              <a:t> </a:t>
            </a:r>
            <a:r>
              <a:rPr lang="ka-GE" dirty="0" smtClean="0"/>
              <a:t>    სარეზერვო მოთხოვნები</a:t>
            </a:r>
            <a:endParaRPr lang="en-US" dirty="0"/>
          </a:p>
        </p:txBody>
      </p:sp>
    </p:spTree>
    <p:extLst>
      <p:ext uri="{BB962C8B-B14F-4D97-AF65-F5344CB8AC3E}">
        <p14:creationId xmlns:p14="http://schemas.microsoft.com/office/powerpoint/2010/main" val="17785956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457200" y="17060"/>
            <a:ext cx="8382000" cy="1143000"/>
          </a:xfrm>
        </p:spPr>
        <p:txBody>
          <a:bodyPr/>
          <a:lstStyle/>
          <a:p>
            <a:pPr marL="0" indent="0">
              <a:buNone/>
            </a:pPr>
            <a:r>
              <a:rPr lang="ka-GE" sz="3200" dirty="0" smtClean="0"/>
              <a:t>ცენტრალური ბანკის სტრუქტურა</a:t>
            </a:r>
            <a:endParaRPr lang="en-US" sz="3200" dirty="0"/>
          </a:p>
        </p:txBody>
      </p:sp>
      <p:pic>
        <p:nvPicPr>
          <p:cNvPr id="72712" name="Picture 8"/>
          <p:cNvPicPr preferRelativeResize="0">
            <a:picLocks noChangeAspect="1" noChangeArrowheads="1"/>
          </p:cNvPicPr>
          <p:nvPr>
            <p:custDataLst>
              <p:tags r:id="rId1"/>
            </p:custDataLst>
          </p:nvPr>
        </p:nvPicPr>
        <p:blipFill>
          <a:blip r:embed="rId4">
            <a:extLst>
              <a:ext uri="{28A0092B-C50C-407E-A947-70E740481C1C}">
                <a14:useLocalDpi xmlns:a14="http://schemas.microsoft.com/office/drawing/2010/main" val="0"/>
              </a:ext>
            </a:extLst>
          </a:blip>
          <a:srcRect/>
          <a:stretch>
            <a:fillRect/>
          </a:stretch>
        </p:blipFill>
        <p:spPr bwMode="auto">
          <a:xfrm>
            <a:off x="381000" y="1350963"/>
            <a:ext cx="8381999" cy="5408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2564121"/>
      </p:ext>
    </p:extLst>
  </p:cSld>
  <p:clrMapOvr>
    <a:masterClrMapping/>
  </p:clrMapOvr>
  <p:transition spd="med">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610600" cy="1143000"/>
          </a:xfrm>
        </p:spPr>
        <p:txBody>
          <a:bodyPr/>
          <a:lstStyle/>
          <a:p>
            <a:pPr marL="0" indent="0">
              <a:buNone/>
            </a:pPr>
            <a:r>
              <a:rPr lang="ka-GE" sz="3600" dirty="0"/>
              <a:t>ფედერალური სარეზერვო ბანკები (</a:t>
            </a:r>
            <a:r>
              <a:rPr lang="en-US" sz="3600" dirty="0"/>
              <a:t>FRBs)</a:t>
            </a:r>
            <a:endParaRPr lang="ka-GE" sz="3600" dirty="0"/>
          </a:p>
        </p:txBody>
      </p:sp>
      <p:sp>
        <p:nvSpPr>
          <p:cNvPr id="3" name="Content Placeholder 2"/>
          <p:cNvSpPr>
            <a:spLocks noGrp="1"/>
          </p:cNvSpPr>
          <p:nvPr>
            <p:ph idx="1"/>
          </p:nvPr>
        </p:nvSpPr>
        <p:spPr>
          <a:xfrm>
            <a:off x="152400" y="1919808"/>
            <a:ext cx="8839200" cy="5181600"/>
          </a:xfrm>
        </p:spPr>
        <p:txBody>
          <a:bodyPr>
            <a:normAutofit/>
          </a:bodyPr>
          <a:lstStyle/>
          <a:p>
            <a:pPr marL="45720" indent="0" algn="just">
              <a:buNone/>
            </a:pPr>
            <a:r>
              <a:rPr lang="ka-GE" dirty="0" smtClean="0"/>
              <a:t>ცენტრალურ ბანკში ერთიანდება 12 ფედერალური სარეზერვო ბანკი, რომლებსაც აქვთ თავისი ფილიალები სხვადასხვა შტატებში.  3 ყველაზე დიდი ფედერალური ბანკია ნიუ იორკის, ჩიკაგოს და სან ფრანცისკოს, რომლებიც მთლიანი ბანკების აქტივების 50%-ს ფლობენ. </a:t>
            </a:r>
          </a:p>
          <a:p>
            <a:pPr marL="45720" indent="0" algn="just">
              <a:buNone/>
            </a:pPr>
            <a:endParaRPr lang="ka-GE" dirty="0"/>
          </a:p>
          <a:p>
            <a:pPr marL="45720" indent="0" algn="just">
              <a:buNone/>
            </a:pPr>
            <a:r>
              <a:rPr lang="ka-GE" dirty="0" smtClean="0"/>
              <a:t>თითოეული ფედერალური ბანკი არის ნაწილობრივ კერძო და ნაწილობრივ სახელმწიფო, რომელსაც ფლობენ იმ ოლქის კერძო კომერციული ბანკები რომლებიც ცენტრალური ბანკის წევრები არიან.  წევრი ბანკები ყიდულობენ აქციებს ფედერალურ ბანკებში (სავალდებულოა წევრობისთვის).</a:t>
            </a:r>
          </a:p>
          <a:p>
            <a:pPr marL="45720" indent="0" algn="just">
              <a:buNone/>
            </a:pPr>
            <a:endParaRPr lang="ka-GE" dirty="0"/>
          </a:p>
          <a:p>
            <a:pPr marL="45720" indent="0" algn="just">
              <a:buNone/>
            </a:pPr>
            <a:r>
              <a:rPr lang="ka-GE" dirty="0" smtClean="0"/>
              <a:t>წევრი ბანკები თითოეულ ფედერალურ ბანკში ირჩევენ 6 ხელმძღვანელს, 3-ს ნიშნავს მმართველი საბჭო და 9-ვეს ამტკიცებს ბანკის პრეზიდენტი.</a:t>
            </a:r>
            <a:endParaRPr lang="ka-GE" dirty="0"/>
          </a:p>
        </p:txBody>
      </p:sp>
    </p:spTree>
    <p:extLst>
      <p:ext uri="{BB962C8B-B14F-4D97-AF65-F5344CB8AC3E}">
        <p14:creationId xmlns:p14="http://schemas.microsoft.com/office/powerpoint/2010/main" val="39623409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610600" cy="1143000"/>
          </a:xfrm>
        </p:spPr>
        <p:txBody>
          <a:bodyPr/>
          <a:lstStyle/>
          <a:p>
            <a:pPr marL="0" indent="0">
              <a:buNone/>
            </a:pPr>
            <a:r>
              <a:rPr lang="ka-GE" sz="3600" dirty="0"/>
              <a:t>ფედერალური სარეზერვო ბანკები (</a:t>
            </a:r>
            <a:r>
              <a:rPr lang="en-US" sz="3600" dirty="0"/>
              <a:t>FRBs)</a:t>
            </a:r>
            <a:endParaRPr lang="ka-GE" sz="3600" dirty="0"/>
          </a:p>
        </p:txBody>
      </p:sp>
      <p:sp>
        <p:nvSpPr>
          <p:cNvPr id="3" name="Content Placeholder 2"/>
          <p:cNvSpPr>
            <a:spLocks noGrp="1"/>
          </p:cNvSpPr>
          <p:nvPr>
            <p:ph idx="1"/>
          </p:nvPr>
        </p:nvSpPr>
        <p:spPr>
          <a:xfrm>
            <a:off x="152400" y="1991816"/>
            <a:ext cx="8839200" cy="5181600"/>
          </a:xfrm>
        </p:spPr>
        <p:txBody>
          <a:bodyPr>
            <a:normAutofit/>
          </a:bodyPr>
          <a:lstStyle/>
          <a:p>
            <a:pPr marL="45720" indent="0" algn="just">
              <a:buNone/>
            </a:pPr>
            <a:r>
              <a:rPr lang="ka-GE" dirty="0" smtClean="0"/>
              <a:t>9 მმართველი იყობა სამ კატეგორიად. 3 არის პროფესიონალი ბანკირები, 3 არის წამყვანი სპეციალისტი სხვადასხვა სფეროდან (შრომის, სოფლის მეურნეობის ...) და 3 (საბჭოს მიერ დანიშნული) წარმოადგენენ საზოგადოებრივ ინტერესს. </a:t>
            </a:r>
          </a:p>
          <a:p>
            <a:pPr marL="45720" indent="0" algn="just">
              <a:buNone/>
            </a:pPr>
            <a:endParaRPr lang="ka-GE" dirty="0"/>
          </a:p>
          <a:p>
            <a:pPr marL="45720" indent="0" algn="just">
              <a:buNone/>
            </a:pPr>
            <a:r>
              <a:rPr lang="ka-GE" dirty="0" smtClean="0"/>
              <a:t>ფედერალური ბანკები ასრულებენ შემდეგ ფუნქციებს:</a:t>
            </a:r>
          </a:p>
          <a:p>
            <a:pPr algn="just">
              <a:buFont typeface="Arial" pitchFamily="34" charset="0"/>
              <a:buChar char="•"/>
            </a:pPr>
            <a:r>
              <a:rPr lang="ka-GE" dirty="0" smtClean="0">
                <a:solidFill>
                  <a:schemeClr val="tx1"/>
                </a:solidFill>
              </a:rPr>
              <a:t>ანაღდებენ ჩეკებს</a:t>
            </a:r>
          </a:p>
          <a:p>
            <a:pPr algn="just">
              <a:buFont typeface="Arial" pitchFamily="34" charset="0"/>
              <a:buChar char="•"/>
            </a:pPr>
            <a:r>
              <a:rPr lang="ka-GE" dirty="0" smtClean="0">
                <a:solidFill>
                  <a:schemeClr val="tx1"/>
                </a:solidFill>
              </a:rPr>
              <a:t>უშვენებ ახალ კუპიურებს</a:t>
            </a:r>
          </a:p>
          <a:p>
            <a:pPr algn="just">
              <a:buFont typeface="Arial" pitchFamily="34" charset="0"/>
              <a:buChar char="•"/>
            </a:pPr>
            <a:r>
              <a:rPr lang="ka-GE" dirty="0" smtClean="0">
                <a:solidFill>
                  <a:schemeClr val="tx1"/>
                </a:solidFill>
              </a:rPr>
              <a:t>ხმარებიდან იღებენ დაზიანებულ კუპიურებს</a:t>
            </a:r>
          </a:p>
          <a:p>
            <a:pPr algn="just">
              <a:buFont typeface="Arial" pitchFamily="34" charset="0"/>
              <a:buChar char="•"/>
            </a:pPr>
            <a:r>
              <a:rPr lang="ka-GE" dirty="0" smtClean="0">
                <a:solidFill>
                  <a:schemeClr val="tx1"/>
                </a:solidFill>
              </a:rPr>
              <a:t>გასცემენ სესხებს ოლქის ბანკებზე.</a:t>
            </a:r>
          </a:p>
          <a:p>
            <a:pPr algn="just">
              <a:buFont typeface="Arial" pitchFamily="34" charset="0"/>
              <a:buChar char="•"/>
            </a:pPr>
            <a:r>
              <a:rPr lang="ka-GE" dirty="0" smtClean="0">
                <a:solidFill>
                  <a:schemeClr val="tx1"/>
                </a:solidFill>
              </a:rPr>
              <a:t>აგროვენებ მონაცემებს ადგილობრიც ბიზნეს გარემოზე</a:t>
            </a:r>
          </a:p>
          <a:p>
            <a:pPr algn="just">
              <a:buFont typeface="Arial" pitchFamily="34" charset="0"/>
              <a:buChar char="•"/>
            </a:pPr>
            <a:r>
              <a:rPr lang="ka-GE" dirty="0" smtClean="0">
                <a:solidFill>
                  <a:schemeClr val="tx1"/>
                </a:solidFill>
              </a:rPr>
              <a:t>ატარებენ კვლევებს მონეტარულ პოლიტიკასტან დაკავშირებით.</a:t>
            </a:r>
            <a:endParaRPr lang="ka-GE" dirty="0">
              <a:solidFill>
                <a:schemeClr val="tx1"/>
              </a:solidFill>
            </a:endParaRPr>
          </a:p>
        </p:txBody>
      </p:sp>
    </p:spTree>
    <p:extLst>
      <p:ext uri="{BB962C8B-B14F-4D97-AF65-F5344CB8AC3E}">
        <p14:creationId xmlns:p14="http://schemas.microsoft.com/office/powerpoint/2010/main" val="878182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610600" cy="1143000"/>
          </a:xfrm>
        </p:spPr>
        <p:txBody>
          <a:bodyPr/>
          <a:lstStyle/>
          <a:p>
            <a:pPr marL="0" indent="0">
              <a:buNone/>
            </a:pPr>
            <a:r>
              <a:rPr lang="ka-GE" sz="3600" dirty="0"/>
              <a:t>ფედერალური სარეზერვო ბანკები (</a:t>
            </a:r>
            <a:r>
              <a:rPr lang="en-US" sz="3600" dirty="0"/>
              <a:t>FRBs)</a:t>
            </a:r>
            <a:endParaRPr lang="ka-GE" sz="3600" dirty="0"/>
          </a:p>
        </p:txBody>
      </p:sp>
      <p:sp>
        <p:nvSpPr>
          <p:cNvPr id="3" name="Content Placeholder 2"/>
          <p:cNvSpPr>
            <a:spLocks noGrp="1"/>
          </p:cNvSpPr>
          <p:nvPr>
            <p:ph idx="1"/>
          </p:nvPr>
        </p:nvSpPr>
        <p:spPr>
          <a:xfrm>
            <a:off x="152400" y="2135832"/>
            <a:ext cx="8839200" cy="5181600"/>
          </a:xfrm>
        </p:spPr>
        <p:txBody>
          <a:bodyPr>
            <a:normAutofit/>
          </a:bodyPr>
          <a:lstStyle/>
          <a:p>
            <a:pPr marL="45720" indent="0" algn="just">
              <a:buNone/>
            </a:pPr>
            <a:r>
              <a:rPr lang="ka-GE" dirty="0" smtClean="0"/>
              <a:t>12 ფედერალური ბანკი მონეტარულ პოლიტიკაში ჩართულია შემდეგი ფორმებით:</a:t>
            </a:r>
          </a:p>
          <a:p>
            <a:pPr algn="just">
              <a:buFont typeface="Wingdings" pitchFamily="2" charset="2"/>
              <a:buChar char="ü"/>
            </a:pPr>
            <a:r>
              <a:rPr lang="ka-GE" dirty="0">
                <a:solidFill>
                  <a:schemeClr val="tx1"/>
                </a:solidFill>
              </a:rPr>
              <a:t> </a:t>
            </a:r>
            <a:r>
              <a:rPr lang="ka-GE" dirty="0" smtClean="0">
                <a:solidFill>
                  <a:schemeClr val="tx1"/>
                </a:solidFill>
              </a:rPr>
              <a:t>  მათი მმართველები აწესებენ დისკონტირების განაკვეთს (რომელიც განიხილება და დამტკიცდება მმართველი საბჭოს მიერ) </a:t>
            </a:r>
          </a:p>
          <a:p>
            <a:pPr algn="just">
              <a:buFont typeface="Wingdings" pitchFamily="2" charset="2"/>
              <a:buChar char="ü"/>
            </a:pPr>
            <a:r>
              <a:rPr lang="ka-GE" dirty="0" smtClean="0">
                <a:solidFill>
                  <a:schemeClr val="tx1"/>
                </a:solidFill>
              </a:rPr>
              <a:t>  წყვიტავს რომელი ბანკი მიიღებს სესხს ფედერალური ბანკისგან (წევრი თუ არაწევრი)</a:t>
            </a:r>
          </a:p>
          <a:p>
            <a:pPr algn="just">
              <a:buFont typeface="Wingdings" pitchFamily="2" charset="2"/>
              <a:buChar char="ü"/>
            </a:pPr>
            <a:r>
              <a:rPr lang="ka-GE" dirty="0">
                <a:solidFill>
                  <a:schemeClr val="tx1"/>
                </a:solidFill>
              </a:rPr>
              <a:t> </a:t>
            </a:r>
            <a:r>
              <a:rPr lang="ka-GE" dirty="0" smtClean="0">
                <a:solidFill>
                  <a:schemeClr val="tx1"/>
                </a:solidFill>
              </a:rPr>
              <a:t>  თითოეული ფედერალური ბანკი ირჩევს ერთ ბანკირს (12)  მრჩეველთა საბჭოში, რომელიც ეხმარება ინფორმაციის მიწოდებაში და მონეტარული პოლიტიკის დაგეგმვაში.</a:t>
            </a:r>
          </a:p>
          <a:p>
            <a:pPr algn="just">
              <a:buFont typeface="Wingdings" pitchFamily="2" charset="2"/>
              <a:buChar char="ü"/>
            </a:pPr>
            <a:r>
              <a:rPr lang="ka-GE" dirty="0">
                <a:solidFill>
                  <a:schemeClr val="tx1"/>
                </a:solidFill>
              </a:rPr>
              <a:t> </a:t>
            </a:r>
            <a:r>
              <a:rPr lang="ka-GE" dirty="0" smtClean="0">
                <a:solidFill>
                  <a:schemeClr val="tx1"/>
                </a:solidFill>
              </a:rPr>
              <a:t>  12 ხელმძღვანელიდან 5-ს აქვს </a:t>
            </a:r>
            <a:r>
              <a:rPr lang="en-US" dirty="0" smtClean="0">
                <a:solidFill>
                  <a:schemeClr val="tx1"/>
                </a:solidFill>
              </a:rPr>
              <a:t>FOMC-</a:t>
            </a:r>
            <a:r>
              <a:rPr lang="ka-GE" dirty="0" smtClean="0">
                <a:solidFill>
                  <a:schemeClr val="tx1"/>
                </a:solidFill>
              </a:rPr>
              <a:t>ში ხმის მიცემის უფლება რომელიც ღია ბაზრის ოპერაციებს ახორციელებს (სახელმწიფო ფასიანი ქაღალდების ყიდვა-გაყიდვა, რაც გავლენას ახდენს სარგებლის განაკვეთზე და საბანკო სისტემის რეზერვებზე)</a:t>
            </a:r>
            <a:endParaRPr lang="ka-GE" dirty="0">
              <a:solidFill>
                <a:schemeClr val="tx1"/>
              </a:solidFill>
            </a:endParaRPr>
          </a:p>
        </p:txBody>
      </p:sp>
    </p:spTree>
    <p:extLst>
      <p:ext uri="{BB962C8B-B14F-4D97-AF65-F5344CB8AC3E}">
        <p14:creationId xmlns:p14="http://schemas.microsoft.com/office/powerpoint/2010/main" val="11486930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8" name="Rectangle 6"/>
          <p:cNvSpPr>
            <a:spLocks noGrp="1" noChangeArrowheads="1"/>
          </p:cNvSpPr>
          <p:nvPr>
            <p:ph type="title"/>
          </p:nvPr>
        </p:nvSpPr>
        <p:spPr>
          <a:xfrm>
            <a:off x="304801" y="228600"/>
            <a:ext cx="8610600" cy="990600"/>
          </a:xfrm>
        </p:spPr>
        <p:txBody>
          <a:bodyPr/>
          <a:lstStyle/>
          <a:p>
            <a:pPr marL="0" indent="0">
              <a:buNone/>
            </a:pPr>
            <a:r>
              <a:rPr lang="ka-GE" sz="4000" dirty="0" smtClean="0"/>
              <a:t>ფედერალური სარეზერო ბანკბი</a:t>
            </a:r>
            <a:endParaRPr lang="en-US" sz="4000" dirty="0"/>
          </a:p>
        </p:txBody>
      </p:sp>
      <p:sp>
        <p:nvSpPr>
          <p:cNvPr id="4" name="Footer Placeholder 3"/>
          <p:cNvSpPr>
            <a:spLocks noGrp="1"/>
          </p:cNvSpPr>
          <p:nvPr>
            <p:ph type="ftr" sz="quarter" idx="11"/>
          </p:nvPr>
        </p:nvSpPr>
        <p:spPr/>
        <p:txBody>
          <a:bodyPr/>
          <a:lstStyle/>
          <a:p>
            <a:r>
              <a:rPr lang="en-US"/>
              <a:t>Copyright © 2009 Pearson Prentice Hall. All rights reserved.</a:t>
            </a:r>
            <a:endParaRPr lang="en-CA"/>
          </a:p>
        </p:txBody>
      </p:sp>
      <p:sp>
        <p:nvSpPr>
          <p:cNvPr id="5" name="Slide Number Placeholder 4"/>
          <p:cNvSpPr>
            <a:spLocks noGrp="1"/>
          </p:cNvSpPr>
          <p:nvPr>
            <p:ph type="sldNum" sz="quarter" idx="12"/>
          </p:nvPr>
        </p:nvSpPr>
        <p:spPr/>
        <p:txBody>
          <a:bodyPr/>
          <a:lstStyle/>
          <a:p>
            <a:r>
              <a:rPr lang="en-US"/>
              <a:t>7-</a:t>
            </a:r>
            <a:fld id="{69AF139A-78F9-4052-BCA3-07A8A6B65A82}" type="slidenum">
              <a:rPr lang="en-US"/>
              <a:pPr/>
              <a:t>9</a:t>
            </a:fld>
            <a:endParaRPr lang="en-CA"/>
          </a:p>
        </p:txBody>
      </p:sp>
      <p:pic>
        <p:nvPicPr>
          <p:cNvPr id="74760" name="Picture 8"/>
          <p:cNvPicPr preferRelativeResize="0">
            <a:picLocks noChangeAspect="1" noChangeArrowheads="1"/>
          </p:cNvPicPr>
          <p:nvPr>
            <p:custDataLst>
              <p:tags r:id="rId1"/>
            </p:custDataLst>
          </p:nvPr>
        </p:nvPicPr>
        <p:blipFill>
          <a:blip r:embed="rId4">
            <a:extLst>
              <a:ext uri="{28A0092B-C50C-407E-A947-70E740481C1C}">
                <a14:useLocalDpi xmlns:a14="http://schemas.microsoft.com/office/drawing/2010/main" val="0"/>
              </a:ext>
            </a:extLst>
          </a:blip>
          <a:srcRect/>
          <a:stretch>
            <a:fillRect/>
          </a:stretch>
        </p:blipFill>
        <p:spPr bwMode="auto">
          <a:xfrm>
            <a:off x="1095375" y="1371600"/>
            <a:ext cx="6923088" cy="512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22201081"/>
      </p:ext>
    </p:extLst>
  </p:cSld>
  <p:clrMapOvr>
    <a:masterClrMapping/>
  </p:clrMapOvr>
  <p:transition spd="med">
    <p:wipe dir="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IW_TYPE_IMAGE" val="Text Box 3"/>
</p:tagLst>
</file>

<file path=ppt/tags/tag2.xml><?xml version="1.0" encoding="utf-8"?>
<p:tagLst xmlns:a="http://schemas.openxmlformats.org/drawingml/2006/main" xmlns:r="http://schemas.openxmlformats.org/officeDocument/2006/relationships" xmlns:p="http://schemas.openxmlformats.org/presentationml/2006/main">
  <p:tag name="IIW_TYPE_IMAGE" val="Text Box 3"/>
</p:tagLst>
</file>

<file path=ppt/tags/tag3.xml><?xml version="1.0" encoding="utf-8"?>
<p:tagLst xmlns:a="http://schemas.openxmlformats.org/drawingml/2006/main" xmlns:r="http://schemas.openxmlformats.org/officeDocument/2006/relationships" xmlns:p="http://schemas.openxmlformats.org/presentationml/2006/main">
  <p:tag name="IIW_TYPE_IMAGE" val="Text Box 3"/>
</p:tagLst>
</file>

<file path=ppt/tags/tag4.xml><?xml version="1.0" encoding="utf-8"?>
<p:tagLst xmlns:a="http://schemas.openxmlformats.org/drawingml/2006/main" xmlns:r="http://schemas.openxmlformats.org/officeDocument/2006/relationships" xmlns:p="http://schemas.openxmlformats.org/presentationml/2006/main">
  <p:tag name="IIW_TYPE_IMAGE" val="Text Box 3"/>
</p:tagLst>
</file>

<file path=ppt/tags/tag5.xml><?xml version="1.0" encoding="utf-8"?>
<p:tagLst xmlns:a="http://schemas.openxmlformats.org/drawingml/2006/main" xmlns:r="http://schemas.openxmlformats.org/officeDocument/2006/relationships" xmlns:p="http://schemas.openxmlformats.org/presentationml/2006/main">
  <p:tag name="IIW_TYPE_IMAGE" val="Text Box 3"/>
</p:tagLst>
</file>

<file path=ppt/tags/tag6.xml><?xml version="1.0" encoding="utf-8"?>
<p:tagLst xmlns:a="http://schemas.openxmlformats.org/drawingml/2006/main" xmlns:r="http://schemas.openxmlformats.org/officeDocument/2006/relationships" xmlns:p="http://schemas.openxmlformats.org/presentationml/2006/main">
  <p:tag name="IIW_TYPE_IMAGE" val="Text Box 3"/>
</p:tagLst>
</file>

<file path=ppt/tags/tag7.xml><?xml version="1.0" encoding="utf-8"?>
<p:tagLst xmlns:a="http://schemas.openxmlformats.org/drawingml/2006/main" xmlns:r="http://schemas.openxmlformats.org/officeDocument/2006/relationships" xmlns:p="http://schemas.openxmlformats.org/presentationml/2006/main">
  <p:tag name="IIW_TYPE_IMAGE" val="Text Box 3"/>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1377</TotalTime>
  <Words>1745</Words>
  <Application>Microsoft Office PowerPoint</Application>
  <PresentationFormat>On-screen Show (4:3)</PresentationFormat>
  <Paragraphs>216</Paragraphs>
  <Slides>38</Slides>
  <Notes>3</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7" baseType="lpstr">
      <vt:lpstr>Arial</vt:lpstr>
      <vt:lpstr>Calibri</vt:lpstr>
      <vt:lpstr>Calibri Light</vt:lpstr>
      <vt:lpstr>Sylfaen</vt:lpstr>
      <vt:lpstr>Symbol</vt:lpstr>
      <vt:lpstr>Times New Roman</vt:lpstr>
      <vt:lpstr>Wingdings</vt:lpstr>
      <vt:lpstr>Office Theme</vt:lpstr>
      <vt:lpstr>Document</vt:lpstr>
      <vt:lpstr>ცენტრალური ბანკის სტრუქტურა და სარეზერვო სისტემა</vt:lpstr>
      <vt:lpstr>შესავალი</vt:lpstr>
      <vt:lpstr>Fed-ის სტრუქტურა</vt:lpstr>
      <vt:lpstr>მონეტარული პოლიტიკა</vt:lpstr>
      <vt:lpstr>ცენტრალური ბანკის სტრუქტურა</vt:lpstr>
      <vt:lpstr>ფედერალური სარეზერვო ბანკები (FRBs)</vt:lpstr>
      <vt:lpstr>ფედერალური სარეზერვო ბანკები (FRBs)</vt:lpstr>
      <vt:lpstr>ფედერალური სარეზერვო ბანკები (FRBs)</vt:lpstr>
      <vt:lpstr>ფედერალური სარეზერო ბანკბი</vt:lpstr>
      <vt:lpstr>წევრი ბანკები</vt:lpstr>
      <vt:lpstr>მართველი საბჭო</vt:lpstr>
      <vt:lpstr>ღია ბაზრის ფედერალური კომიტეტი (FOMC)</vt:lpstr>
      <vt:lpstr>რამდენად დამოუკიდებელია ცენტრალური ბანკი</vt:lpstr>
      <vt:lpstr>მონეტარული პოლიტიკა. საშუალებები, მიზნები და სტრატეგიები</vt:lpstr>
      <vt:lpstr>შესავალი</vt:lpstr>
      <vt:lpstr>ფედერალური რეზერვების საბალანს ფურცელი</vt:lpstr>
      <vt:lpstr>ფედერალური რეზერვების საბალანს ფურცელი</vt:lpstr>
      <vt:lpstr>ფედერალური რეზერვების საბალანს ფურცელი</vt:lpstr>
      <vt:lpstr>ღია ბაზრის ოპერაციები</vt:lpstr>
      <vt:lpstr>დისკონტირებული სესხები</vt:lpstr>
      <vt:lpstr>ცენტრალური ბანკის საბალანსო ფურცელი</vt:lpstr>
      <vt:lpstr>ცენტრალური ბანკის საბალანსო ფურცელი</vt:lpstr>
      <vt:lpstr>რეზერვების ბაზარი და ფედერალური ფონდის განაკვეთი</vt:lpstr>
      <vt:lpstr>რეზერვების ბაზარი და ფედერალური ფონდის განაკვეთი</vt:lpstr>
      <vt:lpstr>რეზერვების მოთხოვნა და მიწოდება</vt:lpstr>
      <vt:lpstr>რეზერვების მოთხოვნა და მიწოდება</vt:lpstr>
      <vt:lpstr>PowerPoint Presentation</vt:lpstr>
      <vt:lpstr>რეზერვების მოთხოვნა და მიწოდება</vt:lpstr>
      <vt:lpstr>რეზერვების მოთხოვნა და მიწოდება</vt:lpstr>
      <vt:lpstr>რეზერვების ბაზარი და ფედერალური ფონდის განაკვეთი</vt:lpstr>
      <vt:lpstr>მონეტარული პოლიტიკის მიზნები</vt:lpstr>
      <vt:lpstr>მაღალი დასაქმება</vt:lpstr>
      <vt:lpstr>ეკონომიკური ზრდა</vt:lpstr>
      <vt:lpstr>ფინანსური ბაზრების სტაბილურობა</vt:lpstr>
      <vt:lpstr>უცხოური ვალუტის ბაზარი</vt:lpstr>
      <vt:lpstr>ფასების სტაბილურობა როგორც მთავარი მიზანი</vt:lpstr>
      <vt:lpstr>მონეტარული მიზნები</vt:lpstr>
      <vt:lpstr>ამოცანები</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Lenovo</cp:lastModifiedBy>
  <cp:revision>473</cp:revision>
  <dcterms:created xsi:type="dcterms:W3CDTF">2006-08-16T00:00:00Z</dcterms:created>
  <dcterms:modified xsi:type="dcterms:W3CDTF">2018-04-10T08:57:07Z</dcterms:modified>
</cp:coreProperties>
</file>