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301" r:id="rId4"/>
    <p:sldId id="258" r:id="rId5"/>
    <p:sldId id="259" r:id="rId6"/>
    <p:sldId id="260" r:id="rId7"/>
    <p:sldId id="302" r:id="rId8"/>
    <p:sldId id="268" r:id="rId9"/>
    <p:sldId id="303" r:id="rId10"/>
    <p:sldId id="261" r:id="rId11"/>
    <p:sldId id="304" r:id="rId12"/>
    <p:sldId id="262" r:id="rId13"/>
    <p:sldId id="269" r:id="rId14"/>
    <p:sldId id="305" r:id="rId15"/>
    <p:sldId id="306" r:id="rId16"/>
    <p:sldId id="263" r:id="rId17"/>
    <p:sldId id="307" r:id="rId18"/>
    <p:sldId id="308" r:id="rId19"/>
    <p:sldId id="309" r:id="rId20"/>
    <p:sldId id="310" r:id="rId21"/>
    <p:sldId id="270" r:id="rId22"/>
    <p:sldId id="271" r:id="rId23"/>
    <p:sldId id="272" r:id="rId24"/>
    <p:sldId id="311" r:id="rId25"/>
    <p:sldId id="273" r:id="rId26"/>
    <p:sldId id="299" r:id="rId27"/>
    <p:sldId id="312" r:id="rId28"/>
    <p:sldId id="30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528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0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6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8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1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4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1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5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ederalreserve.gov/release/h15/data.htm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780928"/>
            <a:ext cx="7772400" cy="10668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ka-GE" sz="3200" dirty="0"/>
              <a:t>როგორ გავლენას ახდენს რისკი საპროცენტო განაკვეთზე.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256" y="6021288"/>
            <a:ext cx="2178765" cy="680711"/>
          </a:xfrm>
        </p:spPr>
        <p:txBody>
          <a:bodyPr>
            <a:normAutofit lnSpcReduction="10000"/>
          </a:bodyPr>
          <a:lstStyle/>
          <a:p>
            <a:r>
              <a:rPr lang="ka-GE" dirty="0" smtClean="0"/>
              <a:t>გრიგოლ მოდებაძე </a:t>
            </a:r>
          </a:p>
          <a:p>
            <a:r>
              <a:rPr lang="ka-GE" dirty="0" smtClean="0"/>
              <a:t>201</a:t>
            </a:r>
            <a:r>
              <a:rPr lang="ka-GE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გადასახადების მნიშვნელობა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ka-GE" dirty="0" smtClean="0"/>
              <a:t>თუ შევხედავთ ობლიგაციების სარგებლის განაკვეთებს შორის განხვავებას შევამჩნევთ ერთ ფაქტს. მუნიციპალური ობლიგაციებს, რომლებიც არ არიან ურისკო ობლიგაციები, ასევე </a:t>
            </a:r>
            <a:r>
              <a:rPr lang="en-US" dirty="0" smtClean="0"/>
              <a:t>US treasury bond</a:t>
            </a:r>
            <a:r>
              <a:rPr lang="ka-GE" dirty="0" smtClean="0"/>
              <a:t>-ზე ნაკლებად ლიკვიდურები არიან, გააჩნდათ </a:t>
            </a:r>
            <a:r>
              <a:rPr lang="en-US" dirty="0"/>
              <a:t>US treasury </a:t>
            </a:r>
            <a:r>
              <a:rPr lang="en-US" dirty="0" smtClean="0"/>
              <a:t>bond</a:t>
            </a:r>
            <a:r>
              <a:rPr lang="ka-GE" dirty="0" smtClean="0"/>
              <a:t>-ზე ნაკლები სარგებლის განაკვეთი დაახლოებით 40 წლის განმავლობაში.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მუნიციპალური ობლიგაციისგან მიღებული სარგებელი არ ექვემდებარება დაბეგვრას - რასაც ასევე აქვს გავლენა ობლიგაციის მოთხოვნაზე.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მაგ: თუ შეიძენთ 10%-იან 1000$ -</a:t>
            </a:r>
            <a:r>
              <a:rPr lang="en-US" dirty="0" smtClean="0"/>
              <a:t>face value-</a:t>
            </a:r>
            <a:r>
              <a:rPr lang="ka-GE" dirty="0" smtClean="0"/>
              <a:t>ს მქონე </a:t>
            </a:r>
            <a:r>
              <a:rPr lang="en-US" dirty="0"/>
              <a:t>US treasury </a:t>
            </a:r>
            <a:r>
              <a:rPr lang="en-US" dirty="0" smtClean="0"/>
              <a:t>bond</a:t>
            </a:r>
            <a:r>
              <a:rPr lang="ka-GE" dirty="0" smtClean="0"/>
              <a:t>-ს, ხოლო თქვენი შემოსავალი 35%-იან დაბეგვრას ექვემდებარება, მაშინ ყოველ წელს თქვენ მიიღებთ მხოლოდ 65$-ს ანუ მისი სარგებელი 6,5%-ია გადასახადების შემდეგ.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2. ან შეიძინეთ</a:t>
            </a:r>
            <a:r>
              <a:rPr lang="ka-GE" dirty="0"/>
              <a:t> 8</a:t>
            </a:r>
            <a:r>
              <a:rPr lang="ka-GE" dirty="0" smtClean="0"/>
              <a:t>%-</a:t>
            </a:r>
            <a:r>
              <a:rPr lang="ka-GE" dirty="0"/>
              <a:t>იან 1000$ -</a:t>
            </a:r>
            <a:r>
              <a:rPr lang="en-US" dirty="0"/>
              <a:t>face value-</a:t>
            </a:r>
            <a:r>
              <a:rPr lang="ka-GE" dirty="0"/>
              <a:t>ს მქონე </a:t>
            </a:r>
            <a:r>
              <a:rPr lang="ka-GE" dirty="0" smtClean="0"/>
              <a:t>მუნიციპალური ობლიგაცია. რომლის დროსაც 80$-ს მიიღებთ ყოველ წლიურად. ამიტომ შეიძლება უფრო გსურს ასეთი ობლიგაციის ფლობა.  (შესაბამისად ნაკლები სარგებლის განაკვეთი აქვს)</a:t>
            </a:r>
          </a:p>
        </p:txBody>
      </p:sp>
    </p:spTree>
    <p:extLst>
      <p:ext uri="{BB962C8B-B14F-4D97-AF65-F5344CB8AC3E}">
        <p14:creationId xmlns:p14="http://schemas.microsoft.com/office/powerpoint/2010/main" val="16290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7"/>
          <p:cNvSpPr>
            <a:spLocks noGrp="1" noChangeArrowheads="1"/>
          </p:cNvSpPr>
          <p:nvPr>
            <p:ph type="title"/>
          </p:nvPr>
        </p:nvSpPr>
        <p:spPr>
          <a:xfrm>
            <a:off x="461170" y="152400"/>
            <a:ext cx="7853936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sz="3600" dirty="0" smtClean="0"/>
              <a:t>გადასახადები მუნიციპალურ ობლიგაციებზე</a:t>
            </a:r>
            <a:endParaRPr lang="en-US" sz="3600" dirty="0" smtClean="0"/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1768475" y="5927725"/>
            <a:ext cx="5607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>
                <a:solidFill>
                  <a:srgbClr val="631E11"/>
                </a:solidFill>
              </a:rPr>
              <a:t>Figure 5.4  </a:t>
            </a:r>
            <a:r>
              <a:rPr lang="en-US" sz="1600">
                <a:solidFill>
                  <a:srgbClr val="631E11"/>
                </a:solidFill>
              </a:rPr>
              <a:t>Interest Rates on Municipal and Treasury Bonds</a:t>
            </a:r>
          </a:p>
        </p:txBody>
      </p:sp>
      <p:pic>
        <p:nvPicPr>
          <p:cNvPr id="1843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9" y="1447800"/>
            <a:ext cx="8221662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2402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სარგებლის განაკვეთის ხანგრძლივობის სტრუქტურა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8840"/>
            <a:ext cx="8839200" cy="428545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უკვე ვნახეთ როგორ მოქმედებს რისკი, ლიკვუდობა და გადასახადები სარგებლის განაკვეთზე. კიდევ ერთი ფაქტორი რაც ახდენს გავლენას სარგებლის განაკვეთზე არის ობლიგაციის ხანგრძლივობა.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ობლიგაციებს რომლებსაც ერთნაირი რისკი, ლიკვიდურობა და გადასახადებთან დამოკიდებულება აქვს სხვადასხვა სარგებლის განაკვეთები აქვს. </a:t>
            </a:r>
            <a:endParaRPr lang="ka-GE" dirty="0"/>
          </a:p>
          <a:p>
            <a:pPr marL="45720" indent="0" algn="just">
              <a:buNone/>
            </a:pPr>
            <a:endParaRPr lang="ka-GE" dirty="0" smtClean="0"/>
          </a:p>
          <a:p>
            <a:pPr marL="45720" indent="0" algn="just">
              <a:buNone/>
            </a:pPr>
            <a:r>
              <a:rPr lang="en-US" b="1" u="sng" dirty="0" smtClean="0"/>
              <a:t>Yield curve - </a:t>
            </a:r>
            <a:r>
              <a:rPr lang="ka-GE" dirty="0" smtClean="0"/>
              <a:t>არის კავშირი სარგებლის განაკვეთსა და ობლიგაციის ხანგრძლივობას შორის როდესაც რისკი, ლიკვიდურობა და გადასახადები არ იცვლება.</a:t>
            </a:r>
            <a:endParaRPr lang="ka-GE" b="1" u="sng" dirty="0"/>
          </a:p>
        </p:txBody>
      </p:sp>
    </p:spTree>
    <p:extLst>
      <p:ext uri="{BB962C8B-B14F-4D97-AF65-F5344CB8AC3E}">
        <p14:creationId xmlns:p14="http://schemas.microsoft.com/office/powerpoint/2010/main" val="296249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/>
              <a:t>სარგებლის განაკვეთის ხანგრძლივობის სტრუქტურა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არსბობს სამი თეორია რომელიც ხსნის სარგებლის ხანგრძლივობის სტრუქტურას. </a:t>
            </a:r>
          </a:p>
          <a:p>
            <a:pPr marL="45720" indent="0" algn="just">
              <a:buNone/>
            </a:pPr>
            <a:endParaRPr lang="ka-GE" dirty="0" smtClean="0"/>
          </a:p>
          <a:p>
            <a:pPr marL="502920" indent="-457200" algn="just">
              <a:buAutoNum type="arabicPeriod"/>
            </a:pPr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მოლოდინების (საშუალო) თეორია</a:t>
            </a:r>
          </a:p>
          <a:p>
            <a:pPr marL="502920" indent="-457200" algn="just">
              <a:buAutoNum type="arabicPeriod"/>
            </a:pPr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ბაზრის დაყოფის თეორია</a:t>
            </a:r>
          </a:p>
          <a:p>
            <a:pPr marL="502920" indent="-457200" algn="just">
              <a:buAutoNum type="arabicPeriod"/>
            </a:pPr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ლიქკვიდურობის პრემიუმის თეორია (ყველაზე უკეთესი)</a:t>
            </a:r>
          </a:p>
          <a:p>
            <a:pPr marL="502920" indent="-457200" algn="just">
              <a:buAutoNum type="arabicPeriod"/>
            </a:pPr>
            <a:endParaRPr lang="ka-GE" dirty="0"/>
          </a:p>
          <a:p>
            <a:pPr marL="45720" indent="0" algn="just"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ფაქტები:</a:t>
            </a:r>
          </a:p>
          <a:p>
            <a:pPr marL="339725" indent="-295275" algn="just">
              <a:buNone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ა) სხვადასხვა ხანგრძლივობის ობლიგაციების სარგებლის განაკვეთები ერთნაირად იცვლებიან</a:t>
            </a:r>
          </a:p>
          <a:p>
            <a:pPr marL="339725" indent="-295275" algn="just">
              <a:buNone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ბ) როდესაც მოკლევადიანი სარგებლის განაკვეთი არის დაბალი მაშინ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yield curve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 არის ზრდადი და პირიქით,</a:t>
            </a:r>
          </a:p>
          <a:p>
            <a:pPr marL="45720" indent="0" algn="just">
              <a:buNone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გ) თითქმის ყოველთვის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yield curve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არის ზრდადი</a:t>
            </a:r>
          </a:p>
          <a:p>
            <a:pPr marL="502920" indent="-457200" algn="just">
              <a:buAutoNum type="arabicPeriod"/>
            </a:pP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7800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10"/>
          <p:cNvSpPr txBox="1">
            <a:spLocks noChangeArrowheads="1"/>
          </p:cNvSpPr>
          <p:nvPr/>
        </p:nvSpPr>
        <p:spPr bwMode="auto">
          <a:xfrm>
            <a:off x="1981200" y="5819775"/>
            <a:ext cx="518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>
                <a:solidFill>
                  <a:srgbClr val="631E11"/>
                </a:solidFill>
              </a:rPr>
              <a:t>Figure 5.5  </a:t>
            </a:r>
            <a:r>
              <a:rPr lang="en-US" sz="1600">
                <a:solidFill>
                  <a:srgbClr val="631E11"/>
                </a:solidFill>
              </a:rPr>
              <a:t>Movements over Time of Interest Rates on U.S. Government Bonds with Different Maturities</a:t>
            </a:r>
          </a:p>
        </p:txBody>
      </p:sp>
      <p:sp>
        <p:nvSpPr>
          <p:cNvPr id="22533" name="Rectangle 1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763000" cy="11430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ka-GE" sz="3600" dirty="0" smtClean="0"/>
              <a:t>სხვადასხვა ხანგრძლივობის ობლიგაციების სარგებლის განაკვეთები</a:t>
            </a:r>
            <a:endParaRPr lang="en-US" sz="3600" dirty="0" smtClean="0"/>
          </a:p>
        </p:txBody>
      </p:sp>
      <p:pic>
        <p:nvPicPr>
          <p:cNvPr id="2253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447800"/>
            <a:ext cx="73914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84760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მოლოდინების თეორია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ka-GE" dirty="0" smtClean="0">
              <a:solidFill>
                <a:srgbClr val="C00000"/>
              </a:solidFill>
            </a:endParaRPr>
          </a:p>
          <a:p>
            <a:pPr marL="45720" indent="0" algn="just">
              <a:buNone/>
            </a:pPr>
            <a:endParaRPr lang="ka-GE" dirty="0">
              <a:solidFill>
                <a:srgbClr val="C00000"/>
              </a:solidFill>
            </a:endParaRPr>
          </a:p>
          <a:p>
            <a:pPr marL="45720" indent="0" algn="just">
              <a:buNone/>
            </a:pPr>
            <a:endParaRPr lang="ka-GE" dirty="0" smtClean="0">
              <a:solidFill>
                <a:srgbClr val="C00000"/>
              </a:solidFill>
            </a:endParaRPr>
          </a:p>
          <a:p>
            <a:pPr marL="45720" indent="0" algn="just">
              <a:buNone/>
            </a:pPr>
            <a:r>
              <a:rPr lang="ka-GE" dirty="0" smtClean="0">
                <a:solidFill>
                  <a:srgbClr val="C00000"/>
                </a:solidFill>
              </a:rPr>
              <a:t>მოლოდინების თეორია ეფუძნება იმ დაშვებას რომ მოკლე ვადიანი ობლიგაციები არიან გრძელ ვადიანი ობლიგაციების სრული ჩამნაცვლებლები</a:t>
            </a:r>
          </a:p>
        </p:txBody>
      </p:sp>
    </p:spTree>
    <p:extLst>
      <p:ext uri="{BB962C8B-B14F-4D97-AF65-F5344CB8AC3E}">
        <p14:creationId xmlns:p14="http://schemas.microsoft.com/office/powerpoint/2010/main" val="216828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მოლოდინების თეორია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ka-GE" dirty="0" smtClean="0"/>
              <a:t>მოლოდინების თეორიის მიხედვით გრძელვადიანი ობლიგაციის სარგებლის განაკვეთი უდრის  ამ ხნის განმავლობაში მოკლევადიანი ობლიგაციის მოსალოდნელი სარგებლის განაკვეთების საშუალო არითმეტიკულს. </a:t>
            </a:r>
          </a:p>
          <a:p>
            <a:pPr marL="45720" indent="0" algn="just">
              <a:buNone/>
            </a:pPr>
            <a:endParaRPr lang="ka-GE" dirty="0"/>
          </a:p>
          <a:p>
            <a:pPr marL="801688" indent="-801688" algn="just">
              <a:buNone/>
            </a:pPr>
            <a:r>
              <a:rPr lang="ka-GE" dirty="0" smtClean="0">
                <a:solidFill>
                  <a:srgbClr val="C00000"/>
                </a:solidFill>
              </a:rPr>
              <a:t>მაგ</a:t>
            </a:r>
            <a:r>
              <a:rPr lang="ka-GE" dirty="0" smtClean="0"/>
              <a:t>:	 ა) თუ ველით რომ მომავალი 5 წლის განმავლობაში მოკლევადიანი ობლიგაციის სარგებლის განაკვეთი იქნება 10%, მაშინ ამ თეორიის მიხედვით5 წლიანი ობლიგაციის სარგებლის განაკვეთიც იქნება 10%. </a:t>
            </a:r>
          </a:p>
          <a:p>
            <a:pPr marL="801688" indent="-801688" algn="just">
              <a:buNone/>
            </a:pPr>
            <a:r>
              <a:rPr lang="ka-GE" dirty="0"/>
              <a:t>	</a:t>
            </a:r>
            <a:r>
              <a:rPr lang="ka-GE" dirty="0" smtClean="0"/>
              <a:t>ბ) თუ ველით რომ მომავალი 20 წლის განმავლობაში </a:t>
            </a:r>
            <a:r>
              <a:rPr lang="ka-GE" dirty="0" smtClean="0"/>
              <a:t>მოკლევადიანი </a:t>
            </a:r>
            <a:r>
              <a:rPr lang="ka-GE" dirty="0" smtClean="0"/>
              <a:t>ობლიგაციების სარგებლის განაკვეთები იქნება საშუალოდ 11%, მაშინ 20 წლიანი ობლიგაციის სარგებლის განაკვეთიც იქნება 11%.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სხვადასხვა ხანგრძლივობის ობლიგაციების სარგებლის განაკვეთები კი იმიტომ იცვლება რომ მოკლე ვადიანი ობლიგაციების სარგებლის განაკვეთების მოლოდინები მომავალში ცვალებადია. </a:t>
            </a:r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871538" y="2771775"/>
          <a:ext cx="739933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565400" imgH="254000" progId="">
                  <p:embed/>
                </p:oleObj>
              </mc:Choice>
              <mc:Fallback>
                <p:oleObj name="Equation" r:id="rId3" imgW="2565400" imgH="254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2771775"/>
                        <a:ext cx="7399337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dirty="0" smtClean="0"/>
              <a:t>მოლოდინების თეორია</a:t>
            </a:r>
            <a:endParaRPr lang="en-US" dirty="0" smtClean="0"/>
          </a:p>
        </p:txBody>
      </p:sp>
      <p:sp>
        <p:nvSpPr>
          <p:cNvPr id="77830" name="Rectangle 6"/>
          <p:cNvSpPr>
            <a:spLocks noGrp="1" noChangeArrowheads="1"/>
          </p:cNvSpPr>
          <p:nvPr>
            <p:ph idx="1"/>
          </p:nvPr>
        </p:nvSpPr>
        <p:spPr>
          <a:xfrm>
            <a:off x="384175" y="1676400"/>
            <a:ext cx="8380413" cy="2895600"/>
          </a:xfrm>
          <a:prstGeom prst="rect">
            <a:avLst/>
          </a:prstGeom>
        </p:spPr>
        <p:txBody>
          <a:bodyPr/>
          <a:lstStyle/>
          <a:p>
            <a:pPr marL="45720" indent="0" eaLnBrk="1" hangingPunct="1">
              <a:buNone/>
            </a:pPr>
            <a:r>
              <a:rPr lang="ka-GE" sz="2000" dirty="0" smtClean="0"/>
              <a:t> ორი ერთწლიანი ობლიგაციის  ყიდვა</a:t>
            </a:r>
            <a:endParaRPr lang="en-US" sz="2000" baseline="-25000" dirty="0" smtClean="0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457200" y="3962400"/>
            <a:ext cx="8229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30000"/>
              </a:spcBef>
            </a:pPr>
            <a:r>
              <a:rPr lang="ka-GE" sz="3200" dirty="0" smtClean="0"/>
              <a:t>რადგან</a:t>
            </a:r>
            <a:r>
              <a:rPr lang="en-US" sz="3200" dirty="0" smtClean="0"/>
              <a:t> </a:t>
            </a:r>
            <a:r>
              <a:rPr lang="en-US" sz="3200" i="1" dirty="0"/>
              <a:t>i</a:t>
            </a:r>
            <a:r>
              <a:rPr lang="en-US" sz="3200" i="1" baseline="-25000" dirty="0"/>
              <a:t>t</a:t>
            </a:r>
            <a:r>
              <a:rPr lang="en-US" sz="3200" dirty="0"/>
              <a:t>(</a:t>
            </a:r>
            <a:r>
              <a:rPr lang="en-US" sz="3200" i="1" dirty="0"/>
              <a:t>i</a:t>
            </a:r>
            <a:r>
              <a:rPr lang="en-US" sz="3200" i="1" baseline="30000" dirty="0"/>
              <a:t>e</a:t>
            </a:r>
            <a:r>
              <a:rPr lang="en-US" sz="3200" i="1" baseline="-25000" dirty="0"/>
              <a:t>t</a:t>
            </a:r>
            <a:r>
              <a:rPr lang="en-US" sz="3200" baseline="-25000" dirty="0"/>
              <a:t>+1</a:t>
            </a:r>
            <a:r>
              <a:rPr lang="en-US" sz="3200" dirty="0"/>
              <a:t>) </a:t>
            </a:r>
            <a:r>
              <a:rPr lang="ka-GE" sz="3200" dirty="0" smtClean="0"/>
              <a:t>წევრი ძალიან პატარაა, ამიტომ ვუგულებელყოთ</a:t>
            </a:r>
            <a:endParaRPr lang="en-US" sz="3200" dirty="0"/>
          </a:p>
          <a:p>
            <a:pPr lvl="2">
              <a:spcBef>
                <a:spcPct val="30000"/>
              </a:spcBef>
            </a:pPr>
            <a:r>
              <a:rPr lang="en-US" sz="3200" i="1" dirty="0"/>
              <a:t>i</a:t>
            </a:r>
            <a:r>
              <a:rPr lang="en-US" sz="3200" i="1" baseline="-25000" dirty="0"/>
              <a:t>t</a:t>
            </a:r>
            <a:r>
              <a:rPr lang="en-US" sz="3200" dirty="0"/>
              <a:t> + </a:t>
            </a:r>
            <a:r>
              <a:rPr lang="en-US" sz="3200" i="1" dirty="0"/>
              <a:t>i</a:t>
            </a:r>
            <a:r>
              <a:rPr lang="en-US" sz="3200" i="1" baseline="30000" dirty="0"/>
              <a:t>e</a:t>
            </a:r>
            <a:r>
              <a:rPr lang="en-US" sz="3200" i="1" baseline="-25000" dirty="0"/>
              <a:t>t</a:t>
            </a:r>
            <a:r>
              <a:rPr lang="en-US" sz="3200" baseline="-25000" dirty="0"/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val="243704550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0" grpId="0" build="p" bldLvl="2" autoUpdateAnimBg="0"/>
      <p:bldP spid="7783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319213" y="2759075"/>
          <a:ext cx="6505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425700" imgH="254000" progId="">
                  <p:embed/>
                </p:oleObj>
              </mc:Choice>
              <mc:Fallback>
                <p:oleObj name="Equation" r:id="rId3" imgW="2425700" imgH="254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2759075"/>
                        <a:ext cx="6505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ka-GE" sz="2400" dirty="0" smtClean="0">
                <a:latin typeface="Times New Roman" charset="0"/>
              </a:rPr>
              <a:t>რადგან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i="1" dirty="0">
                <a:latin typeface="Times New Roman" charset="0"/>
              </a:rPr>
              <a:t>i</a:t>
            </a:r>
            <a:r>
              <a:rPr lang="en-US" sz="2400" baseline="-25000" dirty="0">
                <a:latin typeface="Times New Roman" charset="0"/>
              </a:rPr>
              <a:t>2</a:t>
            </a:r>
            <a:r>
              <a:rPr lang="en-US" sz="2400" i="1" baseline="-25000" dirty="0">
                <a:latin typeface="Times New Roman" charset="0"/>
              </a:rPr>
              <a:t>t</a:t>
            </a:r>
            <a:r>
              <a:rPr lang="en-US" sz="2400" dirty="0">
                <a:latin typeface="Times New Roman" charset="0"/>
              </a:rPr>
              <a:t>)</a:t>
            </a:r>
            <a:r>
              <a:rPr lang="en-US" sz="2400" baseline="30000" dirty="0">
                <a:latin typeface="Times New Roman" charset="0"/>
              </a:rPr>
              <a:t>2</a:t>
            </a:r>
            <a:r>
              <a:rPr lang="en-US" sz="2400" dirty="0">
                <a:latin typeface="Times New Roman" charset="0"/>
              </a:rPr>
              <a:t> </a:t>
            </a:r>
            <a:r>
              <a:rPr lang="ka-GE" sz="2400" dirty="0" smtClean="0">
                <a:latin typeface="Times New Roman" charset="0"/>
              </a:rPr>
              <a:t>წევრი ძალიან მცირეა, ამიტომ ვუგულებელყოთ. დაგვრჩება</a:t>
            </a:r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		2(</a:t>
            </a:r>
            <a:r>
              <a:rPr lang="en-US" sz="2400" i="1" dirty="0">
                <a:latin typeface="Times New Roman" charset="0"/>
              </a:rPr>
              <a:t>i</a:t>
            </a:r>
            <a:r>
              <a:rPr lang="en-US" sz="2400" baseline="-25000" dirty="0">
                <a:latin typeface="Times New Roman" charset="0"/>
              </a:rPr>
              <a:t>2</a:t>
            </a:r>
            <a:r>
              <a:rPr lang="en-US" sz="2400" i="1" baseline="-25000" dirty="0">
                <a:latin typeface="Times New Roman" charset="0"/>
              </a:rPr>
              <a:t>t</a:t>
            </a:r>
            <a:r>
              <a:rPr lang="en-US" sz="2400" dirty="0">
                <a:latin typeface="Times New Roman" charset="0"/>
              </a:rPr>
              <a:t>)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dirty="0" smtClean="0"/>
              <a:t>მოლოდინების თეორია</a:t>
            </a:r>
            <a:endParaRPr lang="en-US" dirty="0" smtClean="0"/>
          </a:p>
        </p:txBody>
      </p:sp>
      <p:sp>
        <p:nvSpPr>
          <p:cNvPr id="76808" name="Rectangle 8"/>
          <p:cNvSpPr>
            <a:spLocks noGrp="1" noChangeArrowheads="1"/>
          </p:cNvSpPr>
          <p:nvPr>
            <p:ph idx="1"/>
          </p:nvPr>
        </p:nvSpPr>
        <p:spPr>
          <a:xfrm>
            <a:off x="384175" y="1676400"/>
            <a:ext cx="8380413" cy="654050"/>
          </a:xfrm>
          <a:prstGeom prst="rect">
            <a:avLst/>
          </a:prstGeom>
        </p:spPr>
        <p:txBody>
          <a:bodyPr/>
          <a:lstStyle/>
          <a:p>
            <a:pPr marL="45720" indent="0" eaLnBrk="1" hangingPunct="1">
              <a:buNone/>
            </a:pPr>
            <a:r>
              <a:rPr lang="ka-GE" dirty="0" smtClean="0"/>
              <a:t>ერთი ორ წლიანი ობლიგაციის შეძენა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17025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 autoUpdateAnimBg="0"/>
      <p:bldP spid="76808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1219200" y="4800600"/>
          <a:ext cx="2247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749300" imgH="381000" progId="">
                  <p:embed/>
                </p:oleObj>
              </mc:Choice>
              <mc:Fallback>
                <p:oleObj name="Equation" r:id="rId3" imgW="749300" imgH="3810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00600"/>
                        <a:ext cx="22479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dirty="0" smtClean="0"/>
              <a:t>მოლოდინების თეორია</a:t>
            </a:r>
            <a:endParaRPr lang="en-US" dirty="0" smtClean="0"/>
          </a:p>
        </p:txBody>
      </p:sp>
      <p:sp>
        <p:nvSpPr>
          <p:cNvPr id="78854" name="Rectangle 6"/>
          <p:cNvSpPr>
            <a:spLocks noGrp="1" noChangeArrowheads="1"/>
          </p:cNvSpPr>
          <p:nvPr>
            <p:ph idx="1"/>
          </p:nvPr>
        </p:nvSpPr>
        <p:spPr>
          <a:xfrm>
            <a:off x="384175" y="1676400"/>
            <a:ext cx="8380413" cy="1473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 eaLnBrk="1" hangingPunct="1">
              <a:lnSpc>
                <a:spcPct val="90000"/>
              </a:lnSpc>
              <a:buNone/>
            </a:pPr>
            <a:r>
              <a:rPr lang="ka-GE" sz="3200" i="1" baseline="-25000" dirty="0"/>
              <a:t>გამარტივების შედეგად მივიღებთ</a:t>
            </a:r>
            <a:endParaRPr lang="en-US" sz="3200" i="1" baseline="-25000" dirty="0"/>
          </a:p>
        </p:txBody>
      </p:sp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1219200" y="3276600"/>
          <a:ext cx="26606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889000" imgH="228600" progId="">
                  <p:embed/>
                </p:oleObj>
              </mc:Choice>
              <mc:Fallback>
                <p:oleObj name="Equation" r:id="rId5" imgW="889000" imgH="2286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2660650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8147050" y="5105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latin typeface="Times New Roman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250309217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 build="p" bldLvl="2" autoUpdateAnimBg="0"/>
      <p:bldP spid="7885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შესავალი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მოთხოვნა - მიწოდებით სარგებლის განაკვეთის ქცევის შესწავლისას ჩვენ მხოლოდ ერთი სარგებლის განაკვეთი განვიხილეთ. რეალობაში არსებობს მრავალი სარგებლის განაკვეთი, რომლებიც ერთმანეთისგან განსხვავდებიან. ამ თავში დავასრულებთ სარგებლის განაკვეთის აღწერას და განვიხილავთ მათ ურთიერთქმედებას.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თავდაპირველად შევისწავლით  თუ რატომ განსხვავდებიან ერთნაირი ხანგრძლივობის ობლიგაციების სარგებლის განაკვეთები. ამ ურთიერთობას ეწოდება </a:t>
            </a:r>
            <a:r>
              <a:rPr lang="ka-GE" b="1" u="sng" dirty="0" smtClean="0"/>
              <a:t>სარგებლის განაკვეთების რისკის სტრუქტურა. </a:t>
            </a:r>
          </a:p>
          <a:p>
            <a:pPr marL="45720" indent="0" algn="just">
              <a:buNone/>
            </a:pPr>
            <a:endParaRPr lang="ka-GE" b="1" u="sng" dirty="0"/>
          </a:p>
          <a:p>
            <a:pPr marL="45720" indent="0" algn="just">
              <a:buNone/>
            </a:pPr>
            <a:r>
              <a:rPr lang="ka-GE" dirty="0" smtClean="0"/>
              <a:t>ამასთან ობლიგაციის ხანგრძლივობაც ახდენს გავლენას მის განაკვეთზე რომელსაც </a:t>
            </a:r>
            <a:r>
              <a:rPr lang="ka-GE" b="1" u="sng" dirty="0" smtClean="0"/>
              <a:t>სარგებლის განაკვეთის ხანგრძლივობის სტრუქტურა ეწოდება.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9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808406"/>
              </p:ext>
            </p:extLst>
          </p:nvPr>
        </p:nvGraphicFramePr>
        <p:xfrm>
          <a:off x="990600" y="2563812"/>
          <a:ext cx="5608637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828800" imgH="381000" progId="">
                  <p:embed/>
                </p:oleObj>
              </mc:Choice>
              <mc:Fallback>
                <p:oleObj name="Equation" r:id="rId3" imgW="1828800" imgH="3810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63812"/>
                        <a:ext cx="5608637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10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sz="3600" dirty="0" smtClean="0"/>
              <a:t>მოლოდინების  თეორია</a:t>
            </a:r>
            <a:endParaRPr lang="en-US" sz="3600" dirty="0" smtClean="0"/>
          </a:p>
        </p:txBody>
      </p:sp>
      <p:sp>
        <p:nvSpPr>
          <p:cNvPr id="29703" name="Text Box 15"/>
          <p:cNvSpPr txBox="1">
            <a:spLocks noChangeArrowheads="1"/>
          </p:cNvSpPr>
          <p:nvPr/>
        </p:nvSpPr>
        <p:spPr bwMode="auto">
          <a:xfrm>
            <a:off x="8077200" y="28956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latin typeface="Times New Roman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53496016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/>
              <a:t>მოლოდინების თეორია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447800"/>
                <a:ext cx="8839200" cy="5181600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buNone/>
                </a:pPr>
                <a:r>
                  <a:rPr lang="ka-GE" dirty="0" smtClean="0"/>
                  <a:t>მოლოდინების თეორიის მიხედვით სხვადასხვა ხანგრძლივობის ობლიგაციიები ერთმანეთის სრული ჩამნაცვლებლები არიან.</a:t>
                </a:r>
              </a:p>
              <a:p>
                <a:pPr marL="45720" indent="0" algn="just">
                  <a:buNone/>
                </a:pPr>
                <a:endParaRPr lang="ka-GE" dirty="0"/>
              </a:p>
              <a:p>
                <a:pPr marL="631825" indent="-587375" algn="just">
                  <a:buNone/>
                </a:pPr>
                <a:r>
                  <a:rPr lang="ka-GE" dirty="0" smtClean="0">
                    <a:solidFill>
                      <a:srgbClr val="C00000"/>
                    </a:solidFill>
                  </a:rPr>
                  <a:t>მაგ: </a:t>
                </a:r>
                <a:r>
                  <a:rPr lang="ka-GE" dirty="0" smtClean="0"/>
                  <a:t>1. შეიძინეთ 9%-იანი ერთ წლიანი ობლიგაცია და ერთი წლის შემდეგ 11%-იანი კიდევ ერთ წლიანი ობლიგაცია.</a:t>
                </a:r>
              </a:p>
              <a:p>
                <a:pPr marL="45720" indent="0" algn="just">
                  <a:buNone/>
                </a:pPr>
                <a:r>
                  <a:rPr lang="ka-GE" dirty="0" smtClean="0"/>
                  <a:t>	2. შეიძინეთ 10%-იანი ორწლიანი ობლიგაცია. </a:t>
                </a:r>
              </a:p>
              <a:p>
                <a:pPr marL="45720" indent="0" algn="just">
                  <a:buNone/>
                </a:pPr>
                <a:endParaRPr lang="ka-GE" dirty="0"/>
              </a:p>
              <a:p>
                <a:pPr marL="4572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𝑛𝑡</m:t>
                          </m:r>
                        </m:sub>
                      </m:sSub>
                      <m:r>
                        <a:rPr lang="ka-G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+…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ka-GE" dirty="0" smtClean="0"/>
              </a:p>
              <a:p>
                <a:pPr marL="45720" indent="0" algn="just">
                  <a:buNone/>
                </a:pPr>
                <a:endParaRPr lang="ka-GE" dirty="0"/>
              </a:p>
              <a:p>
                <a:pPr marL="45720" indent="0" algn="just">
                  <a:buNone/>
                </a:pPr>
                <a:r>
                  <a:rPr lang="ka-GE" dirty="0" smtClean="0"/>
                  <a:t>მოლოდინების თეორია ხსნის (ა) და (ბ) ფაქტს</a:t>
                </a:r>
              </a:p>
              <a:p>
                <a:pPr marL="45720" indent="0" algn="just">
                  <a:buNone/>
                </a:pPr>
                <a:endParaRPr lang="ka-G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447800"/>
                <a:ext cx="8839200" cy="5181600"/>
              </a:xfrm>
              <a:blipFill rotWithShape="0">
                <a:blip r:embed="rId2"/>
                <a:stretch>
                  <a:fillRect l="-345" t="-1412" r="-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16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ბაზრის სეგმენტაციის თეორია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>
                <a:solidFill>
                  <a:srgbClr val="C00000"/>
                </a:solidFill>
              </a:rPr>
              <a:t>ბაზრის სეგმენტაციის თეორია მოლოდინების თეორიის საპირისპიროა და მიიჩნევს რომ სხვადასხვა ხანგრძლივობის ობლიგაციების ერთმანეთს ვერ ანაცვლებენ, ხოლო მათი სარგებლის განაკვეთები დამოუკიდებელი მოთხოვნა-მიწოდების პრინციპს ემყარება. 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სეგმენტაციის თეორია ვერ ხსნის (ა) და (ბ) ფაქტს მაგრამ ხსნის (გ) -ს რადგან ტიპიურად გრძელვადიან ობლიგაციებზე უფრო ნაკლები მოთხოვნაა და შესაბამისად ნაკლებია ფასი, ანუ სარგებლის განაკვეთი მაღალია. 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73118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0600" cy="762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ლიკვიდურობის პრემიუმის თეორია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a-GE" b="1" u="sng" dirty="0" smtClean="0"/>
              <a:t>ლიკვიდურობის პრემიუმის თეორია ამბობს </a:t>
            </a:r>
            <a:r>
              <a:rPr lang="ka-GE" dirty="0" smtClean="0"/>
              <a:t>რომ გრძელვადიანი ობლიგაციის სარგებლის განაკვეთი არის ამ პერიოდში მოსალოდნელი მოკლევადიანი სარგებლის განაკვეთების საშუალო არითმეტიკულს დამატებული ლიკვიდურობის პრემიუმი.</a:t>
            </a:r>
            <a:endParaRPr lang="ka-GE" dirty="0"/>
          </a:p>
          <a:p>
            <a:pPr marL="45720" indent="0" algn="ctr">
              <a:buNone/>
            </a:pPr>
            <a:endParaRPr lang="ka-GE" dirty="0" smtClean="0"/>
          </a:p>
          <a:p>
            <a:pPr marL="45720" indent="0" algn="ctr">
              <a:buNone/>
            </a:pPr>
            <a:endParaRPr lang="ka-GE" dirty="0"/>
          </a:p>
          <a:p>
            <a:pPr marL="45720" indent="0" algn="ctr">
              <a:buNone/>
            </a:pPr>
            <a:endParaRPr lang="ka-GE" dirty="0" smtClean="0"/>
          </a:p>
          <a:p>
            <a:pPr marL="45720" indent="0" algn="ctr">
              <a:buNone/>
            </a:pPr>
            <a:endParaRPr lang="ka-GE" dirty="0"/>
          </a:p>
          <a:p>
            <a:pPr marL="45720" indent="0" algn="ctr">
              <a:buNone/>
            </a:pPr>
            <a:endParaRPr lang="ka-GE" dirty="0"/>
          </a:p>
          <a:p>
            <a:pPr marL="45720" indent="0">
              <a:buNone/>
            </a:pPr>
            <a:endParaRPr lang="ka-GE" dirty="0" smtClean="0"/>
          </a:p>
          <a:p>
            <a:pPr marL="45720" indent="0"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ლიკვიდურობის პრემიუმის თეორია ხნის სამივე ფაქტს. </a:t>
            </a:r>
            <a:endParaRPr lang="ka-GE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505752"/>
              </p:ext>
            </p:extLst>
          </p:nvPr>
        </p:nvGraphicFramePr>
        <p:xfrm>
          <a:off x="971600" y="2924944"/>
          <a:ext cx="6503988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2120900" imgH="406400" progId="">
                  <p:embed/>
                </p:oleObj>
              </mc:Choice>
              <mc:Fallback>
                <p:oleObj name="Equation" r:id="rId3" imgW="2120900" imgH="4064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24944"/>
                        <a:ext cx="6503988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027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Rectangle 18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924800" cy="11430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ka-GE" dirty="0" smtClean="0"/>
              <a:t>ლიკვიდურობის პრემიუმი</a:t>
            </a:r>
            <a:endParaRPr lang="en-US" dirty="0" smtClean="0"/>
          </a:p>
        </p:txBody>
      </p:sp>
      <p:sp>
        <p:nvSpPr>
          <p:cNvPr id="4096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993C17"/>
                </a:solidFill>
              </a:rPr>
              <a:t>Copyright © 2006 Pearson Addison-Wesley. All rights reserved.</a:t>
            </a:r>
            <a:endParaRPr lang="en-CA" sz="900">
              <a:solidFill>
                <a:srgbClr val="993C17"/>
              </a:solidFill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993C17"/>
                </a:solidFill>
              </a:rPr>
              <a:t>5-</a:t>
            </a:r>
            <a:fld id="{7EB374B6-2CA0-4FEE-988B-B18874CBD740}" type="slidenum">
              <a:rPr lang="en-US" sz="1200">
                <a:solidFill>
                  <a:srgbClr val="993C17"/>
                </a:solidFill>
              </a:rPr>
              <a:pPr/>
              <a:t>24</a:t>
            </a:fld>
            <a:endParaRPr lang="en-CA" sz="1200">
              <a:solidFill>
                <a:srgbClr val="993C17"/>
              </a:solidFill>
            </a:endParaRPr>
          </a:p>
        </p:txBody>
      </p:sp>
      <p:pic>
        <p:nvPicPr>
          <p:cNvPr id="40964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531938"/>
            <a:ext cx="7802563" cy="425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Rectangle 16"/>
          <p:cNvSpPr>
            <a:spLocks noChangeArrowheads="1"/>
          </p:cNvSpPr>
          <p:nvPr/>
        </p:nvSpPr>
        <p:spPr bwMode="auto">
          <a:xfrm>
            <a:off x="561975" y="5943600"/>
            <a:ext cx="8018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631E11"/>
                </a:solidFill>
              </a:rPr>
              <a:t>Figure 5.6  </a:t>
            </a:r>
            <a:r>
              <a:rPr lang="en-US" sz="1600">
                <a:solidFill>
                  <a:srgbClr val="631E11"/>
                </a:solidFill>
              </a:rPr>
              <a:t>Relationship Between the Liquidity Premium and Pure Expectations Theory</a:t>
            </a:r>
          </a:p>
        </p:txBody>
      </p:sp>
    </p:spTree>
    <p:extLst>
      <p:ext uri="{BB962C8B-B14F-4D97-AF65-F5344CB8AC3E}">
        <p14:creationId xmlns:p14="http://schemas.microsoft.com/office/powerpoint/2010/main" val="376171481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0600" cy="762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ka-GE" sz="2800" dirty="0" smtClean="0"/>
              <a:t>ხანგრძლივობის სტრუქტურის გამოყნება სარგებლის განაკვეთის პროგნოზირებაში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6752"/>
            <a:ext cx="8839200" cy="50292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სარგებლის განაკვეთის პროგნოზირება მნიშვნელოვანია ფინანსური ბაზრისთვის. </a:t>
            </a:r>
            <a:r>
              <a:rPr lang="en-US" dirty="0" smtClean="0"/>
              <a:t>Yield curve</a:t>
            </a:r>
            <a:r>
              <a:rPr lang="ka-GE" dirty="0" smtClean="0"/>
              <a:t> შეიცავს ინფორმაციას რომელიც გვაძლევს საშუალებას მოვახდინოთ მომავალი მოკლევადიანი სარგებლის განაკვეთის შეფასება. </a:t>
            </a:r>
          </a:p>
          <a:p>
            <a:pPr marL="45720" indent="0">
              <a:buNone/>
            </a:pPr>
            <a:endParaRPr lang="ka-GE" b="1" u="sng" dirty="0" smtClean="0"/>
          </a:p>
          <a:p>
            <a:pPr marL="45720" indent="0" algn="just">
              <a:buNone/>
            </a:pPr>
            <a:r>
              <a:rPr lang="ka-GE" b="1" u="sng" dirty="0" smtClean="0"/>
              <a:t>მოლოდინების თეორიის მიხედვით:</a:t>
            </a:r>
          </a:p>
          <a:p>
            <a:pPr marL="45720" indent="0" algn="just">
              <a:buNone/>
            </a:pPr>
            <a:r>
              <a:rPr lang="ka-GE" dirty="0" smtClean="0"/>
              <a:t>რადგან სხვადასხვა ხანგრძლივობის ობლიგაციები ერთმანეთის სრული ჩამნაცვლებები არიან, ამიტომ მათი მოსალოდნელი სარგებელიც ერთმანეთის ტოლია.</a:t>
            </a:r>
            <a:endParaRPr lang="ka-GE" dirty="0"/>
          </a:p>
          <a:p>
            <a:pPr marL="45720" indent="0">
              <a:buNone/>
            </a:pPr>
            <a:endParaRPr lang="ka-GE" dirty="0"/>
          </a:p>
          <a:p>
            <a:pPr marL="4572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4132562"/>
            <a:ext cx="5313295" cy="27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8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0600" cy="762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ka-GE" sz="2800" dirty="0" smtClean="0"/>
              <a:t>ხანგრძლივობის სტრუქტურის გამოყნება სარგებლის განაკვეთის პროგნოზირებაში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600200"/>
                <a:ext cx="8839200" cy="5029200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buNone/>
                </a:pPr>
                <a:r>
                  <a:rPr lang="ka-GE" dirty="0"/>
                  <a:t>სარგებლის განაკვეთის პროგნოზირება მნიშვნელოვანია ფინანსური ბაზრისთვის. </a:t>
                </a:r>
                <a:r>
                  <a:rPr lang="en-US" dirty="0"/>
                  <a:t>Yield curve </a:t>
                </a:r>
                <a:r>
                  <a:rPr lang="ka-GE" dirty="0"/>
                  <a:t>შეიცავს ინფორმაციას რომელიც გვაძლევს საშუალებას მოვახდინოთ მომავალი მოკლევადიანი სარგებლის განაკვეთის შეფასება. </a:t>
                </a:r>
              </a:p>
              <a:p>
                <a:pPr marL="45720" indent="0">
                  <a:buNone/>
                </a:pPr>
                <a:r>
                  <a:rPr lang="ka-GE" b="1" u="sng" dirty="0" smtClean="0"/>
                  <a:t>ლიკვიდურობის პრემიუმის თეორიის მიხედვით:</a:t>
                </a:r>
                <a:endParaRPr lang="ka-GE" b="1" u="sng" dirty="0"/>
              </a:p>
              <a:p>
                <a:pPr marL="45720" indent="0">
                  <a:buNone/>
                </a:pPr>
                <a:endParaRPr lang="ka-GE" dirty="0" smtClean="0"/>
              </a:p>
              <a:p>
                <a:pPr marL="4572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ka-GE" b="0" i="1" smtClean="0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ka-GE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a-GE" b="0" i="1" dirty="0" smtClean="0">
                                <a:latin typeface="Cambria Math"/>
                              </a:rPr>
                              <m:t>(1+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ka-GE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ka-GE" b="0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ka-GE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ka-GE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ka-GE" b="0" i="1" dirty="0" smtClean="0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ka-GE" b="0" i="1" dirty="0" smtClean="0">
                        <a:latin typeface="Cambria Math"/>
                      </a:rPr>
                      <m:t>−1</m:t>
                    </m:r>
                  </m:oMath>
                </a14:m>
                <a:endParaRPr lang="ka-GE" dirty="0" smtClean="0"/>
              </a:p>
              <a:p>
                <a:pPr marL="45720" indent="0" algn="ctr">
                  <a:buNone/>
                </a:pPr>
                <a:endParaRPr lang="ka-GE" dirty="0" smtClean="0"/>
              </a:p>
              <a:p>
                <a:pPr marL="4572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ka-GE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ka-GE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a-GE" i="1" dirty="0">
                                <a:latin typeface="Cambria Math"/>
                              </a:rPr>
                              <m:t>(1+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+1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+1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ka-GE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a-GE" i="1" dirty="0">
                                <a:latin typeface="Cambria Math"/>
                              </a:rPr>
                              <m:t>(1+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+1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𝑛𝑡</m:t>
                                </m:r>
                              </m:sub>
                            </m:sSub>
                            <m:r>
                              <a:rPr lang="ka-GE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den>
                    </m:f>
                    <m:r>
                      <a:rPr lang="ka-GE" i="1" dirty="0">
                        <a:latin typeface="Cambria Math"/>
                      </a:rPr>
                      <m:t>−1</m:t>
                    </m:r>
                  </m:oMath>
                </a14:m>
                <a:endParaRPr lang="ka-GE" dirty="0"/>
              </a:p>
              <a:p>
                <a:pPr marL="45720" indent="0" algn="ctr">
                  <a:buNone/>
                </a:pPr>
                <a:endParaRPr lang="ka-GE" dirty="0"/>
              </a:p>
              <a:p>
                <a:pPr marL="45720" indent="0">
                  <a:buNone/>
                </a:pPr>
                <a:endParaRPr lang="ka-GE" dirty="0" smtClean="0"/>
              </a:p>
              <a:p>
                <a:pPr marL="4572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600200"/>
                <a:ext cx="8839200" cy="5029200"/>
              </a:xfrm>
              <a:blipFill rotWithShape="0">
                <a:blip r:embed="rId2"/>
                <a:stretch>
                  <a:fillRect l="-276" t="-1455" r="-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3429000"/>
            <a:ext cx="45624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3360738" cy="3200400"/>
          </a:xfrm>
        </p:spPr>
        <p:txBody>
          <a:bodyPr/>
          <a:lstStyle/>
          <a:p>
            <a:pPr marL="0" indent="0" algn="l" eaLnBrk="1" hangingPunct="1">
              <a:buNone/>
            </a:pPr>
            <a:r>
              <a:rPr lang="ka-GE" dirty="0" smtClean="0"/>
              <a:t>ბაზრის მოლოდინი მომავალ პროცენტებზე</a:t>
            </a:r>
            <a:endParaRPr lang="en-US" dirty="0" smtClean="0"/>
          </a:p>
        </p:txBody>
      </p:sp>
      <p:sp>
        <p:nvSpPr>
          <p:cNvPr id="4505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993C17"/>
                </a:solidFill>
              </a:rPr>
              <a:t>Copyright © 2006 Pearson Addison-Wesley. All rights reserved.</a:t>
            </a:r>
            <a:endParaRPr lang="en-CA" sz="900">
              <a:solidFill>
                <a:srgbClr val="993C17"/>
              </a:solidFill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993C17"/>
                </a:solidFill>
              </a:rPr>
              <a:t>5-</a:t>
            </a:r>
            <a:fld id="{DE7FEF28-57BC-491E-99E2-8FE4F9713D77}" type="slidenum">
              <a:rPr lang="en-US" sz="1200">
                <a:solidFill>
                  <a:srgbClr val="993C17"/>
                </a:solidFill>
              </a:rPr>
              <a:pPr/>
              <a:t>27</a:t>
            </a:fld>
            <a:endParaRPr lang="en-CA" sz="1200">
              <a:solidFill>
                <a:srgbClr val="993C17"/>
              </a:solidFill>
            </a:endParaRPr>
          </a:p>
        </p:txBody>
      </p:sp>
      <p:pic>
        <p:nvPicPr>
          <p:cNvPr id="45060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76250"/>
            <a:ext cx="54959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Text Box 9"/>
          <p:cNvSpPr txBox="1">
            <a:spLocks noChangeArrowheads="1"/>
          </p:cNvSpPr>
          <p:nvPr/>
        </p:nvSpPr>
        <p:spPr bwMode="auto">
          <a:xfrm>
            <a:off x="388938" y="5448300"/>
            <a:ext cx="3276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b="1">
                <a:solidFill>
                  <a:srgbClr val="631E11"/>
                </a:solidFill>
              </a:rPr>
              <a:t>Figure 5.7  </a:t>
            </a:r>
            <a:r>
              <a:rPr lang="en-US" sz="1600">
                <a:solidFill>
                  <a:srgbClr val="631E11"/>
                </a:solidFill>
              </a:rPr>
              <a:t>Yield Curves and the Market’s Expectations of Future Short-Term Interest Rates</a:t>
            </a:r>
          </a:p>
        </p:txBody>
      </p:sp>
    </p:spTree>
    <p:extLst>
      <p:ext uri="{BB962C8B-B14F-4D97-AF65-F5344CB8AC3E}">
        <p14:creationId xmlns:p14="http://schemas.microsoft.com/office/powerpoint/2010/main" val="40077409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0600" cy="762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2800" dirty="0" smtClean="0"/>
              <a:t>ამოცანები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>
            <a:normAutofit/>
          </a:bodyPr>
          <a:lstStyle/>
          <a:p>
            <a:pPr marL="502920" indent="-457200">
              <a:buAutoNum type="arabicPeriod"/>
            </a:pPr>
            <a:r>
              <a:rPr lang="ka-GE" dirty="0" smtClean="0"/>
              <a:t>დავუშვათ მოლოდინების თეორია სწორია. გამოთვალეთ ერთიდან 5 წლამდე ობლიგაციების წლიური სარგებლის განაკვეთები თუ მომავალი 5 წლის განმავლობაში ერთ წლიანი ობლიგაციების სარგებლის განაკვეთები იქნება 5%, 7%, 7%,7%, 7%. დახაზეთ </a:t>
            </a:r>
            <a:r>
              <a:rPr lang="en-US" dirty="0" smtClean="0"/>
              <a:t>yield curve. </a:t>
            </a:r>
            <a:r>
              <a:rPr lang="ka-GE" dirty="0" smtClean="0"/>
              <a:t>როგორ შეიცვლება მისი ფორმა თუ ხალხს მოკლევადიანი ობლიგაცია ურჩევნია ვიდრე გრძელვადიანი.</a:t>
            </a:r>
          </a:p>
          <a:p>
            <a:pPr marL="502920" indent="-457200">
              <a:buAutoNum type="arabicPeriod"/>
            </a:pPr>
            <a:endParaRPr lang="ka-GE" dirty="0"/>
          </a:p>
          <a:p>
            <a:pPr marL="461963" indent="-417513">
              <a:buNone/>
            </a:pPr>
            <a:r>
              <a:rPr lang="ka-GE" dirty="0"/>
              <a:t>2. </a:t>
            </a:r>
            <a:r>
              <a:rPr lang="ka-GE" dirty="0" smtClean="0"/>
              <a:t>	მთავრობის </a:t>
            </a:r>
            <a:r>
              <a:rPr lang="ka-GE" dirty="0"/>
              <a:t>ეკონომისტებს აქვთ მოლოდინი რომ მომავალი 5 წლის განმავლობაში </a:t>
            </a:r>
            <a:r>
              <a:rPr lang="ka-GE" dirty="0" smtClean="0"/>
              <a:t>ერთწლიანი </a:t>
            </a:r>
            <a:r>
              <a:rPr lang="ka-GE" dirty="0"/>
              <a:t>სახელმწიფო ობლიგაციებზე სარგებლის განაკვეთი იქნება: 4,25%, 5,15%, 5,5%, 6,25% და 7,1%. </a:t>
            </a:r>
          </a:p>
          <a:p>
            <a:pPr marL="461963" indent="-417513">
              <a:buNone/>
            </a:pPr>
            <a:r>
              <a:rPr lang="ka-GE" smtClean="0"/>
              <a:t>	მომავალი </a:t>
            </a:r>
            <a:r>
              <a:rPr lang="ka-GE" dirty="0"/>
              <a:t>ორი წლის განმავლობაში ლიკვიდურობის პრემიუმი იქნება 0,25%, და შემდეგ 0,5%. შეიძენთ თუ არა 4-წლიან ობლიგაციას 5,75% სარგებლით?</a:t>
            </a:r>
            <a:endParaRPr lang="en-US" dirty="0"/>
          </a:p>
          <a:p>
            <a:pPr marL="502920" indent="-457200">
              <a:buAutoNum type="arabicPeriod"/>
            </a:pPr>
            <a:endParaRPr lang="ka-GE" dirty="0" smtClean="0"/>
          </a:p>
          <a:p>
            <a:pPr marL="45720" indent="0">
              <a:buNone/>
            </a:pPr>
            <a:endParaRPr lang="ka-GE" dirty="0" smtClean="0"/>
          </a:p>
          <a:p>
            <a:pPr marL="502920" indent="-457200">
              <a:buAutoNum type="arabicPeriod"/>
            </a:pPr>
            <a:endParaRPr lang="ka-GE" dirty="0"/>
          </a:p>
          <a:p>
            <a:pPr marL="50292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4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2324100" y="5695950"/>
            <a:ext cx="45085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>
                <a:solidFill>
                  <a:srgbClr val="631E11"/>
                </a:solidFill>
              </a:rPr>
              <a:t>Figure 5.1  </a:t>
            </a:r>
            <a:r>
              <a:rPr lang="en-US" sz="1600">
                <a:solidFill>
                  <a:srgbClr val="631E11"/>
                </a:solidFill>
              </a:rPr>
              <a:t>Long Term Bond Yields, 1919–2004</a:t>
            </a: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4038600" y="6223000"/>
            <a:ext cx="4241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/>
              <a:t>Interest rates of bonds with different risks</a:t>
            </a:r>
            <a:br>
              <a:rPr lang="en-US" sz="1400"/>
            </a:br>
            <a:r>
              <a:rPr lang="en-US" sz="1400">
                <a:hlinkClick r:id="rId2"/>
              </a:rPr>
              <a:t>http://www.federalreserve.gov/release/h15/data.htm</a:t>
            </a:r>
            <a:endParaRPr lang="en-US" sz="1400"/>
          </a:p>
        </p:txBody>
      </p:sp>
      <p:sp>
        <p:nvSpPr>
          <p:cNvPr id="6150" name="Rectangle 12"/>
          <p:cNvSpPr>
            <a:spLocks noGrp="1" noChangeArrowheads="1"/>
          </p:cNvSpPr>
          <p:nvPr>
            <p:ph type="title"/>
          </p:nvPr>
        </p:nvSpPr>
        <p:spPr>
          <a:xfrm>
            <a:off x="1458919" y="1706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sz="3600" dirty="0" smtClean="0"/>
              <a:t>რისკის სტრუქტურა</a:t>
            </a:r>
            <a:endParaRPr lang="en-US" sz="3600" dirty="0" smtClean="0"/>
          </a:p>
        </p:txBody>
      </p:sp>
      <p:pic>
        <p:nvPicPr>
          <p:cNvPr id="615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6972300" cy="424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83078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სარგებლის განაკვეთის რისკის სტრუქტურა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თუ შევხედავთ გრძელ ვადიანი ობლიგაციების სარგებლის განაკვეთებს შევამჩნევთ:</a:t>
            </a:r>
          </a:p>
          <a:p>
            <a:pPr marL="45720" indent="0" algn="just">
              <a:buNone/>
            </a:pPr>
            <a:endParaRPr lang="ka-GE" dirty="0" smtClean="0"/>
          </a:p>
          <a:p>
            <a:pPr marL="502920" indent="-457200" algn="just">
              <a:buAutoNum type="arabicPeriod"/>
            </a:pPr>
            <a:r>
              <a:rPr lang="ka-GE" dirty="0" smtClean="0"/>
              <a:t>სხვადასხვა კატეგორიის ობლიგაციების სარგებლის განაკვეთები ერთმანეთისგან განსხვავდება დროის მოცემულ მომენტში.</a:t>
            </a:r>
          </a:p>
          <a:p>
            <a:pPr marL="502920" indent="-457200" algn="just">
              <a:buAutoNum type="arabicPeriod"/>
            </a:pPr>
            <a:r>
              <a:rPr lang="ka-GE" dirty="0" smtClean="0"/>
              <a:t>თითოეული კატეგორიის სარგებლის განაკვეთები დროში იცვლება.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96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გაკოტრების (დეფოლტის) რისკი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ერთ-ერთი ფაქტორი, რომელიც ობლიგაციის სარგებლის განაკვეთზე ახდენს გავლენას არის - </a:t>
            </a:r>
            <a:r>
              <a:rPr lang="ka-GE" b="1" u="sng" dirty="0" smtClean="0"/>
              <a:t>გაკოტრების (დეფოლტის) რისკი.</a:t>
            </a:r>
            <a:r>
              <a:rPr lang="ka-GE" dirty="0" smtClean="0"/>
              <a:t> (როდესაც ობლიგაციის გამომშვები აღებულ ვალდებულებას ვერ იხდის).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ობლიგაციას რომელსაც გაკოტრების რისკი არ აქვს - </a:t>
            </a:r>
            <a:r>
              <a:rPr lang="ka-GE" b="1" u="sng" dirty="0" smtClean="0"/>
              <a:t>ურისკო ობლიგაცია (</a:t>
            </a:r>
            <a:r>
              <a:rPr lang="ka-GE" dirty="0" smtClean="0"/>
              <a:t> </a:t>
            </a:r>
            <a:r>
              <a:rPr lang="en-US" dirty="0" smtClean="0"/>
              <a:t>default-free bond) </a:t>
            </a:r>
            <a:r>
              <a:rPr lang="ka-GE" dirty="0" smtClean="0"/>
              <a:t>ეწოდება.</a:t>
            </a:r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გაკოტრების რისკის მქონე ობლიგაციის სარგებლის განაკვეთსა და ურისკო ობლიგაციის სარგებლის განაკვეთებს შორის სხვაობას ეწოდება </a:t>
            </a:r>
            <a:r>
              <a:rPr lang="ka-GE" b="1" u="sng" dirty="0" smtClean="0"/>
              <a:t>რისკის პრემიუმი (</a:t>
            </a:r>
            <a:r>
              <a:rPr lang="en-US" b="1" u="sng" dirty="0" smtClean="0"/>
              <a:t>risk premium) </a:t>
            </a:r>
            <a:r>
              <a:rPr lang="ka-GE" dirty="0"/>
              <a:t> </a:t>
            </a:r>
            <a:r>
              <a:rPr lang="ka-GE" dirty="0" smtClean="0"/>
              <a:t>- რომელიც აღნიშნავს რისკიან ობლიგაციაში რამდენით მეტი უნდა გადაგიხადონ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9623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/>
              <a:t>გაკოტრების (დეფოლტის) რისკი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ka-GE" dirty="0" smtClean="0"/>
              <a:t>მოთხოვნა - მიწოდების ანალიზით კარგად ჩანს რატომ არის რისკიანი ობლიგაციის რისკ პრემიუმი </a:t>
            </a:r>
            <a:r>
              <a:rPr lang="ka-GE" b="1" u="sng" dirty="0" smtClean="0"/>
              <a:t>ყოველთვის დადებითი</a:t>
            </a:r>
            <a:r>
              <a:rPr lang="ka-GE" dirty="0" smtClean="0"/>
              <a:t> და </a:t>
            </a:r>
            <a:r>
              <a:rPr lang="ka-GE" b="1" u="sng" dirty="0" smtClean="0"/>
              <a:t>რაც უფრო რისკიანია ობლიგაცია მით უფრო მეტია რისკ პრემიუმი </a:t>
            </a:r>
          </a:p>
          <a:p>
            <a:pPr marL="45720" indent="0" algn="just">
              <a:buNone/>
            </a:pPr>
            <a:endParaRPr lang="ka-GE" b="1" u="sng" dirty="0" smtClean="0"/>
          </a:p>
          <a:p>
            <a:pPr marL="45720" indent="0" algn="just">
              <a:buNone/>
            </a:pPr>
            <a:r>
              <a:rPr lang="ka-GE" dirty="0" smtClean="0"/>
              <a:t>განვიხილოთ </a:t>
            </a:r>
            <a:r>
              <a:rPr lang="ka-GE" b="1" u="sng" dirty="0" smtClean="0"/>
              <a:t>კორპორაციული</a:t>
            </a:r>
            <a:r>
              <a:rPr lang="ka-GE" dirty="0"/>
              <a:t> </a:t>
            </a:r>
            <a:r>
              <a:rPr lang="ka-GE" dirty="0" smtClean="0"/>
              <a:t>და </a:t>
            </a:r>
            <a:r>
              <a:rPr lang="ka-GE" b="1" u="sng" dirty="0" smtClean="0"/>
              <a:t>ურისკო </a:t>
            </a:r>
            <a:r>
              <a:rPr lang="ka-GE" dirty="0" smtClean="0"/>
              <a:t> ობლიგაციის მაგალითი. </a:t>
            </a: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ვუშვებთ რომ თავიდან - კორპორაციული ობლიგაციაც ურისკო იყო. თუ მისი რისკი გაიზრდება მაშინ მასზე მოთხოვნა შემცირება, ხოლო ურისკო ობლიგაციაზე მოიმატებს. რაც გამოიწვევს კორპორაციული ობლიგაციის ფასის შემცირებას (განაკვეთის მომატებას ) და ურისკო ობლიგაციის ფასის გაზრდას (განაკვეთის შემცირებას)</a:t>
            </a:r>
          </a:p>
        </p:txBody>
      </p:sp>
    </p:spTree>
    <p:extLst>
      <p:ext uri="{BB962C8B-B14F-4D97-AF65-F5344CB8AC3E}">
        <p14:creationId xmlns:p14="http://schemas.microsoft.com/office/powerpoint/2010/main" val="290644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1192213" y="5867400"/>
            <a:ext cx="675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>
                <a:solidFill>
                  <a:srgbClr val="631E11"/>
                </a:solidFill>
              </a:rPr>
              <a:t>Figure 5.2</a:t>
            </a:r>
            <a:r>
              <a:rPr lang="en-US" sz="1600">
                <a:solidFill>
                  <a:srgbClr val="631E11"/>
                </a:solidFill>
              </a:rPr>
              <a:t>  Response to an Increase in Default Risk on Corporate Bonds</a:t>
            </a:r>
          </a:p>
        </p:txBody>
      </p:sp>
      <p:sp>
        <p:nvSpPr>
          <p:cNvPr id="10245" name="Rectangle 11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sz="3600" dirty="0" smtClean="0"/>
              <a:t>კორპორაციულ ობლიგაციაზე რისკის ზრდა</a:t>
            </a:r>
            <a:endParaRPr lang="en-US" sz="3600" dirty="0" smtClean="0"/>
          </a:p>
        </p:txBody>
      </p:sp>
      <p:pic>
        <p:nvPicPr>
          <p:cNvPr id="1024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1752600"/>
            <a:ext cx="8318500" cy="353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7125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610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ლიკვიდურობა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81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ka-GE" dirty="0" smtClean="0"/>
          </a:p>
          <a:p>
            <a:pPr marL="45720" indent="0" algn="just">
              <a:buNone/>
            </a:pPr>
            <a:endParaRPr lang="ka-GE" dirty="0"/>
          </a:p>
          <a:p>
            <a:pPr marL="45720" indent="0" algn="just">
              <a:buNone/>
            </a:pPr>
            <a:r>
              <a:rPr lang="ka-GE" dirty="0" smtClean="0"/>
              <a:t>ლიკვიდურობა არის ობლიგაციის ფულზე გადაცვლის სიადვილე და სისწრაფე. რაც უფრო ლიკვიდურია ობლიგაცია მით უფრო სასურველია. </a:t>
            </a:r>
            <a:r>
              <a:rPr lang="en-US" dirty="0" smtClean="0"/>
              <a:t>US Treasury bond - </a:t>
            </a:r>
            <a:r>
              <a:rPr lang="ka-GE" dirty="0" smtClean="0"/>
              <a:t>ითვლება ყველაზე ლიკვიდურ ობლიგაციად გრძელ ვადიან ობლიგაციებს შორის. ლიკრიდურობის ცვლილება იწვევს სარგებლის განაკვეთის ცვლილებას. ლიკიდურ და ნაკვებად ლიკვიდურ ობლიგაციების სარგებლის განაკვეთებს შორის განსხვავებას ეწოდება </a:t>
            </a:r>
            <a:r>
              <a:rPr lang="ka-GE" b="1" u="sng" dirty="0" smtClean="0"/>
              <a:t>ლიკვიდურობის პრემიუმი. (ნახაზი) </a:t>
            </a:r>
          </a:p>
          <a:p>
            <a:pPr marL="45720" indent="0" algn="just">
              <a:buNone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42386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7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6512511" cy="1143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ka-GE" sz="3600" dirty="0" smtClean="0"/>
              <a:t>კორპორაციულ ობლიგაციაზე ლიკვიდურობის შემცირება</a:t>
            </a:r>
            <a:endParaRPr lang="en-US" sz="3600" dirty="0" smtClean="0"/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1238250" y="5791200"/>
            <a:ext cx="66675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>
                <a:solidFill>
                  <a:srgbClr val="631E11"/>
                </a:solidFill>
              </a:rPr>
              <a:t>Figure 5.3 </a:t>
            </a:r>
            <a:r>
              <a:rPr lang="en-US" sz="1600">
                <a:solidFill>
                  <a:srgbClr val="631E11"/>
                </a:solidFill>
              </a:rPr>
              <a:t> Response to a Decrease in the Liquidity of Corporate Bonds</a:t>
            </a:r>
          </a:p>
        </p:txBody>
      </p:sp>
      <p:pic>
        <p:nvPicPr>
          <p:cNvPr id="15366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1870075"/>
            <a:ext cx="8174037" cy="346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43748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2172</TotalTime>
  <Words>1077</Words>
  <Application>Microsoft Office PowerPoint</Application>
  <PresentationFormat>On-screen Show (4:3)</PresentationFormat>
  <Paragraphs>140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Sylfaen</vt:lpstr>
      <vt:lpstr>Times New Roman</vt:lpstr>
      <vt:lpstr>Office Theme</vt:lpstr>
      <vt:lpstr>Equation</vt:lpstr>
      <vt:lpstr>როგორ გავლენას ახდენს რისკი საპროცენტო განაკვეთზე.</vt:lpstr>
      <vt:lpstr>შესავალი</vt:lpstr>
      <vt:lpstr>რისკის სტრუქტურა</vt:lpstr>
      <vt:lpstr>სარგებლის განაკვეთის რისკის სტრუქტურა</vt:lpstr>
      <vt:lpstr>გაკოტრების (დეფოლტის) რისკი</vt:lpstr>
      <vt:lpstr>გაკოტრების (დეფოლტის) რისკი</vt:lpstr>
      <vt:lpstr>კორპორაციულ ობლიგაციაზე რისკის ზრდა</vt:lpstr>
      <vt:lpstr>ლიკვიდურობა</vt:lpstr>
      <vt:lpstr>კორპორაციულ ობლიგაციაზე ლიკვიდურობის შემცირება</vt:lpstr>
      <vt:lpstr>გადასახადების მნიშვნელობა</vt:lpstr>
      <vt:lpstr>გადასახადები მუნიციპალურ ობლიგაციებზე</vt:lpstr>
      <vt:lpstr>სარგებლის განაკვეთის ხანგრძლივობის სტრუქტურა</vt:lpstr>
      <vt:lpstr>სარგებლის განაკვეთის ხანგრძლივობის სტრუქტურა</vt:lpstr>
      <vt:lpstr>სხვადასხვა ხანგრძლივობის ობლიგაციების სარგებლის განაკვეთები</vt:lpstr>
      <vt:lpstr>მოლოდინების თეორია</vt:lpstr>
      <vt:lpstr>მოლოდინების თეორია</vt:lpstr>
      <vt:lpstr>მოლოდინების თეორია</vt:lpstr>
      <vt:lpstr>მოლოდინების თეორია</vt:lpstr>
      <vt:lpstr>მოლოდინების თეორია</vt:lpstr>
      <vt:lpstr>მოლოდინების  თეორია</vt:lpstr>
      <vt:lpstr>მოლოდინების თეორია</vt:lpstr>
      <vt:lpstr>ბაზრის სეგმენტაციის თეორია</vt:lpstr>
      <vt:lpstr>ლიკვიდურობის პრემიუმის თეორია</vt:lpstr>
      <vt:lpstr>ლიკვიდურობის პრემიუმი</vt:lpstr>
      <vt:lpstr>ხანგრძლივობის სტრუქტურის გამოყნება სარგებლის განაკვეთის პროგნოზირებაში</vt:lpstr>
      <vt:lpstr>ხანგრძლივობის სტრუქტურის გამოყნება სარგებლის განაკვეთის პროგნოზირებაში</vt:lpstr>
      <vt:lpstr>ბაზრის მოლოდინი მომავალ პროცენტებზე</vt:lpstr>
      <vt:lpstr>ამოცანები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Lenovo</cp:lastModifiedBy>
  <cp:revision>352</cp:revision>
  <dcterms:created xsi:type="dcterms:W3CDTF">2006-08-16T00:00:00Z</dcterms:created>
  <dcterms:modified xsi:type="dcterms:W3CDTF">2018-04-03T08:54:20Z</dcterms:modified>
</cp:coreProperties>
</file>