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0"/>
  </p:notesMasterIdLst>
  <p:sldIdLst>
    <p:sldId id="282" r:id="rId2"/>
    <p:sldId id="283" r:id="rId3"/>
    <p:sldId id="284" r:id="rId4"/>
    <p:sldId id="285" r:id="rId5"/>
    <p:sldId id="286" r:id="rId6"/>
    <p:sldId id="288" r:id="rId7"/>
    <p:sldId id="289" r:id="rId8"/>
    <p:sldId id="290" r:id="rId9"/>
    <p:sldId id="291" r:id="rId10"/>
    <p:sldId id="292" r:id="rId11"/>
    <p:sldId id="293" r:id="rId12"/>
    <p:sldId id="294" r:id="rId13"/>
    <p:sldId id="295" r:id="rId14"/>
    <p:sldId id="310" r:id="rId15"/>
    <p:sldId id="311" r:id="rId16"/>
    <p:sldId id="296" r:id="rId17"/>
    <p:sldId id="297" r:id="rId18"/>
    <p:sldId id="298"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2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A94A5D-F917-48A1-B6D0-06F7F7F5BEDF}" type="datetimeFigureOut">
              <a:rPr lang="en-US" smtClean="0"/>
              <a:pPr/>
              <a:t>3/16/2018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02C38E-A2EE-4257-82CC-1DE859481BDF}" type="slidenum">
              <a:rPr lang="en-US" smtClean="0"/>
              <a:pPr/>
              <a:t>‹#›</a:t>
            </a:fld>
            <a:endParaRPr lang="en-US"/>
          </a:p>
        </p:txBody>
      </p:sp>
    </p:spTree>
    <p:extLst>
      <p:ext uri="{BB962C8B-B14F-4D97-AF65-F5344CB8AC3E}">
        <p14:creationId xmlns:p14="http://schemas.microsoft.com/office/powerpoint/2010/main" val="305700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9210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08942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0897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33194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55254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60497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54644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8985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8303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38102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01475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D8BD707-D9CF-40AE-B4C6-C98DA3205C09}" type="datetimeFigureOut">
              <a:rPr lang="en-US" smtClean="0"/>
              <a:pPr/>
              <a:t>3/16/2018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85546509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1946597"/>
          </a:xfrm>
        </p:spPr>
        <p:txBody>
          <a:bodyPr>
            <a:normAutofit/>
          </a:bodyPr>
          <a:lstStyle/>
          <a:p>
            <a:pPr marL="182880" indent="0" algn="ctr">
              <a:buNone/>
            </a:pPr>
            <a:r>
              <a:rPr lang="ka-GE" sz="3200" dirty="0"/>
              <a:t>რატომ იცვლებიან საპროცენტო </a:t>
            </a:r>
            <a:r>
              <a:rPr lang="ka-GE" sz="3200" dirty="0" smtClean="0"/>
              <a:t>განაკვეთები </a:t>
            </a:r>
            <a:endParaRPr lang="en-US" sz="3200" dirty="0"/>
          </a:p>
        </p:txBody>
      </p:sp>
      <p:sp>
        <p:nvSpPr>
          <p:cNvPr id="3" name="Subtitle 2"/>
          <p:cNvSpPr>
            <a:spLocks noGrp="1"/>
          </p:cNvSpPr>
          <p:nvPr>
            <p:ph type="subTitle" idx="1"/>
          </p:nvPr>
        </p:nvSpPr>
        <p:spPr>
          <a:xfrm>
            <a:off x="5940152" y="5733256"/>
            <a:ext cx="2949818" cy="792088"/>
          </a:xfrm>
        </p:spPr>
        <p:txBody>
          <a:bodyPr/>
          <a:lstStyle/>
          <a:p>
            <a:r>
              <a:rPr lang="ka-GE" dirty="0" smtClean="0"/>
              <a:t>გრიგოლ მოდებაძე</a:t>
            </a:r>
            <a:endParaRPr lang="ka-GE" dirty="0" smtClean="0"/>
          </a:p>
          <a:p>
            <a:r>
              <a:rPr lang="en-US" dirty="0" smtClean="0"/>
              <a:t>g.modebadze@agruni.edu.ge</a:t>
            </a:r>
            <a:endParaRPr lang="en-US" dirty="0"/>
          </a:p>
        </p:txBody>
      </p:sp>
    </p:spTree>
    <p:extLst>
      <p:ext uri="{BB962C8B-B14F-4D97-AF65-F5344CB8AC3E}">
        <p14:creationId xmlns:p14="http://schemas.microsoft.com/office/powerpoint/2010/main" val="18617728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5" y="221610"/>
            <a:ext cx="8096534" cy="845190"/>
          </a:xfrm>
        </p:spPr>
        <p:txBody>
          <a:bodyPr>
            <a:normAutofit fontScale="90000"/>
          </a:bodyPr>
          <a:lstStyle/>
          <a:p>
            <a:pPr marL="182880" indent="0">
              <a:buNone/>
            </a:pPr>
            <a:r>
              <a:rPr lang="ka-GE" sz="4400" dirty="0" smtClean="0"/>
              <a:t>ობლიგაციების მოთხოვნა და მიწოდება</a:t>
            </a:r>
            <a:endParaRPr lang="en-US" sz="4400" dirty="0"/>
          </a:p>
        </p:txBody>
      </p:sp>
      <mc:AlternateContent xmlns:mc="http://schemas.openxmlformats.org/markup-compatibility/2006">
        <mc:Choice xmlns:a14="http://schemas.microsoft.com/office/drawing/2010/main" Requires="a14">
          <p:sp>
            <p:nvSpPr>
              <p:cNvPr id="3" name="Subtitle 2"/>
              <p:cNvSpPr>
                <a:spLocks noGrp="1"/>
              </p:cNvSpPr>
              <p:nvPr>
                <p:ph type="subTitle" idx="1"/>
              </p:nvPr>
            </p:nvSpPr>
            <p:spPr>
              <a:xfrm>
                <a:off x="675564" y="1524000"/>
                <a:ext cx="7994176" cy="4989394"/>
              </a:xfrm>
            </p:spPr>
            <p:txBody>
              <a:bodyPr>
                <a:normAutofit/>
              </a:bodyPr>
              <a:lstStyle/>
              <a:p>
                <a:pPr algn="l"/>
                <a:r>
                  <a:rPr lang="ka-GE" dirty="0" smtClean="0"/>
                  <a:t>ამ თავში განვიხილავთ </a:t>
                </a:r>
                <a:r>
                  <a:rPr lang="ka-GE" dirty="0"/>
                  <a:t>ობლიგაციაზე  </a:t>
                </a:r>
                <a:r>
                  <a:rPr lang="ka-GE" dirty="0" smtClean="0"/>
                  <a:t>მოთხოვნა-მიწოდებით სარგებლის </a:t>
                </a:r>
                <a:r>
                  <a:rPr lang="ka-GE" dirty="0" smtClean="0"/>
                  <a:t>განაკვეთის </a:t>
                </a:r>
                <a:r>
                  <a:rPr lang="ka-GE" dirty="0" smtClean="0"/>
                  <a:t>განსაზღვრას. </a:t>
                </a:r>
                <a:r>
                  <a:rPr lang="ka-GE" dirty="0" smtClean="0"/>
                  <a:t>დავუშვებთ რომ არსებობს მხოლოდ ერთი სახის ობლიგაცია და შესაბამისად ერთი სარგებლის განაკვეთი.  შემდეგ თავებში განვიხილავთ განსხვავებულ სარგებლის განაკვეთებს სხვადასხვა ფასიანი ქაღალდებისთვის.</a:t>
                </a:r>
              </a:p>
              <a:p>
                <a:pPr algn="l"/>
                <a:endParaRPr lang="ka-GE" dirty="0"/>
              </a:p>
              <a:p>
                <a:pPr algn="l"/>
                <a:r>
                  <a:rPr lang="ka-GE" dirty="0" smtClean="0"/>
                  <a:t>განვიხილოთ ერთ წლიანი ფასდაკლებული ობლიგაცია (</a:t>
                </a:r>
                <a:r>
                  <a:rPr lang="en-US" dirty="0" smtClean="0"/>
                  <a:t>discounted bond) </a:t>
                </a:r>
                <a:r>
                  <a:rPr lang="ka-GE" dirty="0" smtClean="0"/>
                  <a:t>რომლის საბოლოო თანხა არის </a:t>
                </a:r>
                <a:r>
                  <a:rPr lang="ka-GE" dirty="0" smtClean="0"/>
                  <a:t>1000 ლ</a:t>
                </a:r>
                <a:r>
                  <a:rPr lang="ka-GE" dirty="0" smtClean="0"/>
                  <a:t>. ამ შემთხვევაში სარგებლის განაკვეთი და მოსალოდნელი მოგება იქნება:</a:t>
                </a:r>
              </a:p>
              <a:p>
                <a:pPr algn="l"/>
                <a14:m>
                  <m:oMathPara xmlns:m="http://schemas.openxmlformats.org/officeDocument/2006/math">
                    <m:oMathParaPr>
                      <m:jc m:val="centerGroup"/>
                    </m:oMathParaPr>
                    <m:oMath xmlns:m="http://schemas.openxmlformats.org/officeDocument/2006/math">
                      <m:r>
                        <a:rPr lang="en-US" b="0" i="1" smtClean="0">
                          <a:latin typeface="Cambria Math"/>
                        </a:rPr>
                        <m:t>𝑖</m:t>
                      </m:r>
                      <m:r>
                        <a:rPr lang="en-US" b="0" i="1" smtClean="0">
                          <a:latin typeface="Cambria Math"/>
                        </a:rPr>
                        <m:t>=</m:t>
                      </m:r>
                      <m:sSup>
                        <m:sSupPr>
                          <m:ctrlPr>
                            <a:rPr lang="en-US" b="0" i="1" smtClean="0">
                              <a:latin typeface="Cambria Math" panose="02040503050406030204" pitchFamily="18" charset="0"/>
                            </a:rPr>
                          </m:ctrlPr>
                        </m:sSupPr>
                        <m:e>
                          <m:r>
                            <a:rPr lang="en-US" b="0" i="1" smtClean="0">
                              <a:latin typeface="Cambria Math"/>
                            </a:rPr>
                            <m:t>𝑅</m:t>
                          </m:r>
                        </m:e>
                        <m:sup>
                          <m:r>
                            <a:rPr lang="en-US" b="0" i="1" smtClean="0">
                              <a:latin typeface="Cambria Math"/>
                            </a:rPr>
                            <m:t>𝑒</m:t>
                          </m:r>
                        </m:sup>
                      </m:sSup>
                      <m:r>
                        <a:rPr lang="en-US" b="0" i="1" smtClean="0">
                          <a:latin typeface="Cambria Math"/>
                        </a:rPr>
                        <m:t>=</m:t>
                      </m:r>
                      <m:f>
                        <m:fPr>
                          <m:ctrlPr>
                            <a:rPr lang="en-US" b="0" i="1" smtClean="0">
                              <a:latin typeface="Cambria Math" panose="02040503050406030204" pitchFamily="18" charset="0"/>
                            </a:rPr>
                          </m:ctrlPr>
                        </m:fPr>
                        <m:num>
                          <m:r>
                            <a:rPr lang="en-US" b="0" i="1" smtClean="0">
                              <a:latin typeface="Cambria Math"/>
                            </a:rPr>
                            <m:t>𝐹</m:t>
                          </m:r>
                          <m:r>
                            <a:rPr lang="en-US" b="0" i="1" smtClean="0">
                              <a:latin typeface="Cambria Math"/>
                            </a:rPr>
                            <m:t>−</m:t>
                          </m:r>
                          <m:r>
                            <a:rPr lang="en-US" b="0" i="1" smtClean="0">
                              <a:latin typeface="Cambria Math"/>
                            </a:rPr>
                            <m:t>𝑃</m:t>
                          </m:r>
                        </m:num>
                        <m:den>
                          <m:r>
                            <a:rPr lang="en-US" b="0" i="1" smtClean="0">
                              <a:latin typeface="Cambria Math"/>
                            </a:rPr>
                            <m:t>𝑃</m:t>
                          </m:r>
                        </m:den>
                      </m:f>
                    </m:oMath>
                  </m:oMathPara>
                </a14:m>
                <a:endParaRPr lang="en-US" dirty="0" smtClean="0"/>
              </a:p>
              <a:p>
                <a:pPr algn="l"/>
                <a14:m>
                  <m:oMath xmlns:m="http://schemas.openxmlformats.org/officeDocument/2006/math">
                    <m:r>
                      <a:rPr lang="en-US" i="1">
                        <a:latin typeface="Cambria Math"/>
                      </a:rPr>
                      <m:t>𝑖</m:t>
                    </m:r>
                  </m:oMath>
                </a14:m>
                <a:r>
                  <a:rPr lang="en-US" dirty="0" smtClean="0"/>
                  <a:t> - </a:t>
                </a:r>
                <a:r>
                  <a:rPr lang="ka-GE" dirty="0" smtClean="0"/>
                  <a:t>სარგებლის განაკვეთი</a:t>
                </a:r>
                <a:endParaRPr lang="en-US" dirty="0" smtClean="0"/>
              </a:p>
              <a:p>
                <a:pPr algn="l"/>
                <a14:m>
                  <m:oMath xmlns:m="http://schemas.openxmlformats.org/officeDocument/2006/math">
                    <m:sSup>
                      <m:sSupPr>
                        <m:ctrlPr>
                          <a:rPr lang="en-US" i="1">
                            <a:latin typeface="Cambria Math" panose="02040503050406030204" pitchFamily="18" charset="0"/>
                          </a:rPr>
                        </m:ctrlPr>
                      </m:sSupPr>
                      <m:e>
                        <m:r>
                          <a:rPr lang="en-US" i="1">
                            <a:latin typeface="Cambria Math"/>
                          </a:rPr>
                          <m:t>𝑅</m:t>
                        </m:r>
                      </m:e>
                      <m:sup>
                        <m:r>
                          <a:rPr lang="en-US" i="1">
                            <a:latin typeface="Cambria Math"/>
                          </a:rPr>
                          <m:t>𝑒</m:t>
                        </m:r>
                      </m:sup>
                    </m:sSup>
                  </m:oMath>
                </a14:m>
                <a:r>
                  <a:rPr lang="ka-GE" dirty="0" smtClean="0"/>
                  <a:t> - მოსალოდნელი მოგება</a:t>
                </a:r>
                <a:endParaRPr lang="en-US" dirty="0" smtClean="0"/>
              </a:p>
              <a:p>
                <a:pPr algn="l"/>
                <a14:m>
                  <m:oMath xmlns:m="http://schemas.openxmlformats.org/officeDocument/2006/math">
                    <m:r>
                      <a:rPr lang="en-US" i="1">
                        <a:latin typeface="Cambria Math"/>
                      </a:rPr>
                      <m:t>𝐹</m:t>
                    </m:r>
                  </m:oMath>
                </a14:m>
                <a:r>
                  <a:rPr lang="ka-GE" dirty="0" smtClean="0"/>
                  <a:t> =1000 - საბოლოო თანხა</a:t>
                </a:r>
                <a:endParaRPr lang="en-US" dirty="0" smtClean="0"/>
              </a:p>
              <a:p>
                <a:pPr algn="l"/>
                <a14:m>
                  <m:oMath xmlns:m="http://schemas.openxmlformats.org/officeDocument/2006/math">
                    <m:r>
                      <a:rPr lang="en-US" i="1">
                        <a:latin typeface="Cambria Math"/>
                      </a:rPr>
                      <m:t>𝑃</m:t>
                    </m:r>
                  </m:oMath>
                </a14:m>
                <a:r>
                  <a:rPr lang="ka-GE" dirty="0" smtClean="0"/>
                  <a:t> - საწყისი ფასი</a:t>
                </a:r>
                <a:endParaRPr lang="en-US" dirty="0" smtClean="0"/>
              </a:p>
            </p:txBody>
          </p:sp>
        </mc:Choice>
        <mc:Fallback>
          <p:sp>
            <p:nvSpPr>
              <p:cNvPr id="3" name="Subtitle 2"/>
              <p:cNvSpPr>
                <a:spLocks noGrp="1" noRot="1" noChangeAspect="1" noMove="1" noResize="1" noEditPoints="1" noAdjustHandles="1" noChangeArrowheads="1" noChangeShapeType="1" noTextEdit="1"/>
              </p:cNvSpPr>
              <p:nvPr>
                <p:ph type="subTitle" idx="1"/>
              </p:nvPr>
            </p:nvSpPr>
            <p:spPr>
              <a:xfrm>
                <a:off x="675564" y="1524000"/>
                <a:ext cx="7994176" cy="4989394"/>
              </a:xfrm>
              <a:blipFill rotWithShape="0">
                <a:blip r:embed="rId2"/>
                <a:stretch>
                  <a:fillRect l="-686" t="-1100" r="-534"/>
                </a:stretch>
              </a:blipFill>
            </p:spPr>
            <p:txBody>
              <a:bodyPr/>
              <a:lstStyle/>
              <a:p>
                <a:r>
                  <a:rPr lang="en-US">
                    <a:noFill/>
                  </a:rPr>
                  <a:t> </a:t>
                </a:r>
              </a:p>
            </p:txBody>
          </p:sp>
        </mc:Fallback>
      </mc:AlternateContent>
    </p:spTree>
    <p:extLst>
      <p:ext uri="{BB962C8B-B14F-4D97-AF65-F5344CB8AC3E}">
        <p14:creationId xmlns:p14="http://schemas.microsoft.com/office/powerpoint/2010/main" val="14635512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5" y="221610"/>
            <a:ext cx="8096534" cy="952098"/>
          </a:xfrm>
        </p:spPr>
        <p:txBody>
          <a:bodyPr>
            <a:normAutofit fontScale="90000"/>
          </a:bodyPr>
          <a:lstStyle/>
          <a:p>
            <a:pPr marL="182880" indent="0">
              <a:buNone/>
            </a:pPr>
            <a:r>
              <a:rPr lang="ka-GE" sz="4400" dirty="0"/>
              <a:t>ობლიგაციების </a:t>
            </a:r>
            <a:r>
              <a:rPr lang="ka-GE" sz="4400" dirty="0" smtClean="0"/>
              <a:t>მოთხოვნა</a:t>
            </a:r>
            <a:r>
              <a:rPr lang="en-US" sz="4400" dirty="0" smtClean="0"/>
              <a:t> </a:t>
            </a:r>
            <a:r>
              <a:rPr lang="ka-GE" sz="4400" dirty="0" smtClean="0"/>
              <a:t>და მიწოდება</a:t>
            </a:r>
            <a:endParaRPr lang="en-US" sz="4400" dirty="0"/>
          </a:p>
        </p:txBody>
      </p:sp>
      <p:sp>
        <p:nvSpPr>
          <p:cNvPr id="3" name="Subtitle 2"/>
          <p:cNvSpPr>
            <a:spLocks noGrp="1"/>
          </p:cNvSpPr>
          <p:nvPr>
            <p:ph type="subTitle" idx="1"/>
          </p:nvPr>
        </p:nvSpPr>
        <p:spPr>
          <a:xfrm>
            <a:off x="675564" y="1323833"/>
            <a:ext cx="7994176" cy="5189561"/>
          </a:xfrm>
        </p:spPr>
        <p:txBody>
          <a:bodyPr>
            <a:normAutofit/>
          </a:bodyPr>
          <a:lstStyle/>
          <a:p>
            <a:pPr algn="l"/>
            <a:endParaRPr lang="ka-GE" dirty="0" smtClean="0"/>
          </a:p>
          <a:p>
            <a:pPr algn="l"/>
            <a:r>
              <a:rPr lang="ka-GE" dirty="0" smtClean="0"/>
              <a:t>ამ შემთხვევაში სხვადასხვა საწყის ფასს შეესაბამება სხვადასხვა სარგებლის განაკვეთი.</a:t>
            </a:r>
          </a:p>
          <a:p>
            <a:pPr algn="l"/>
            <a:r>
              <a:rPr lang="ka-GE" dirty="0" smtClean="0"/>
              <a:t>მაგ: </a:t>
            </a:r>
          </a:p>
          <a:p>
            <a:pPr algn="l"/>
            <a:r>
              <a:rPr lang="en-US" dirty="0" smtClean="0"/>
              <a:t>P= 950;   i= 5,3%   D= 100;   S=500</a:t>
            </a:r>
          </a:p>
          <a:p>
            <a:pPr algn="l"/>
            <a:r>
              <a:rPr lang="en-US" dirty="0" smtClean="0"/>
              <a:t>P=900;   i= 11,1% ;   D=200;   S=400</a:t>
            </a:r>
          </a:p>
          <a:p>
            <a:pPr algn="l"/>
            <a:r>
              <a:rPr lang="en-US" dirty="0" smtClean="0"/>
              <a:t>P=850;   i=17,6%;    D= 300;   S=300</a:t>
            </a:r>
          </a:p>
          <a:p>
            <a:pPr algn="l"/>
            <a:r>
              <a:rPr lang="en-US" dirty="0" smtClean="0"/>
              <a:t>P=800;  i= 25%;   D= 400;   S=200</a:t>
            </a:r>
          </a:p>
          <a:p>
            <a:pPr algn="l"/>
            <a:r>
              <a:rPr lang="en-US" dirty="0" smtClean="0"/>
              <a:t>P=750;  i= 33% ;    D= 500;   S=100</a:t>
            </a:r>
          </a:p>
          <a:p>
            <a:pPr algn="l"/>
            <a:endParaRPr lang="ka-GE" dirty="0"/>
          </a:p>
          <a:p>
            <a:pPr algn="l"/>
            <a:r>
              <a:rPr lang="ka-GE" dirty="0" smtClean="0"/>
              <a:t> </a:t>
            </a:r>
            <a:endParaRPr lang="en-US" dirty="0" smtClean="0"/>
          </a:p>
        </p:txBody>
      </p:sp>
    </p:spTree>
    <p:extLst>
      <p:ext uri="{BB962C8B-B14F-4D97-AF65-F5344CB8AC3E}">
        <p14:creationId xmlns:p14="http://schemas.microsoft.com/office/powerpoint/2010/main" val="16630644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5" y="221610"/>
            <a:ext cx="8096534" cy="952098"/>
          </a:xfrm>
        </p:spPr>
        <p:txBody>
          <a:bodyPr>
            <a:normAutofit fontScale="90000"/>
          </a:bodyPr>
          <a:lstStyle/>
          <a:p>
            <a:pPr marL="182880" indent="0">
              <a:buNone/>
            </a:pPr>
            <a:r>
              <a:rPr lang="ka-GE" sz="4400" dirty="0"/>
              <a:t>ობლიგაციების </a:t>
            </a:r>
            <a:r>
              <a:rPr lang="ka-GE" sz="4400" dirty="0" smtClean="0"/>
              <a:t>ბაზრის წონასწორობა</a:t>
            </a:r>
            <a:endParaRPr lang="en-US" sz="4400"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675564" y="1323833"/>
                <a:ext cx="7994176" cy="5189561"/>
              </a:xfrm>
            </p:spPr>
            <p:txBody>
              <a:bodyPr>
                <a:normAutofit/>
              </a:bodyPr>
              <a:lstStyle/>
              <a:p>
                <a:pPr algn="l"/>
                <a:r>
                  <a:rPr lang="ka-GE" dirty="0" smtClean="0"/>
                  <a:t>ბაზარი წონასწორობაშია თუ ფასი ისეა შერჩეული რომ  მოთხოვნა უდრის მიწოდებას </a:t>
                </a:r>
              </a:p>
              <a:p>
                <a:pPr algn="l"/>
                <a14:m>
                  <m:oMathPara xmlns:m="http://schemas.openxmlformats.org/officeDocument/2006/math">
                    <m:oMathParaPr>
                      <m:jc m:val="centerGroup"/>
                    </m:oMathParaPr>
                    <m:oMath xmlns:m="http://schemas.openxmlformats.org/officeDocument/2006/math">
                      <m:sSup>
                        <m:sSupPr>
                          <m:ctrlPr>
                            <a:rPr lang="en-US" i="1" smtClean="0">
                              <a:latin typeface="Cambria Math" panose="02040503050406030204" pitchFamily="18" charset="0"/>
                            </a:rPr>
                          </m:ctrlPr>
                        </m:sSupPr>
                        <m:e>
                          <m:r>
                            <a:rPr lang="en-US" b="0" i="1" smtClean="0">
                              <a:latin typeface="Cambria Math"/>
                            </a:rPr>
                            <m:t>𝐵</m:t>
                          </m:r>
                        </m:e>
                        <m:sup>
                          <m:r>
                            <a:rPr lang="en-US" b="0" i="1" smtClean="0">
                              <a:latin typeface="Cambria Math"/>
                            </a:rPr>
                            <m:t>𝑑</m:t>
                          </m:r>
                        </m:sup>
                      </m:sSup>
                      <m:r>
                        <a:rPr lang="ka-GE" b="0" i="1" smtClean="0">
                          <a:latin typeface="Cambria Math"/>
                        </a:rPr>
                        <m:t>=</m:t>
                      </m:r>
                      <m:sSup>
                        <m:sSupPr>
                          <m:ctrlPr>
                            <a:rPr lang="ka-GE" b="0" i="1" smtClean="0">
                              <a:latin typeface="Cambria Math"/>
                            </a:rPr>
                          </m:ctrlPr>
                        </m:sSupPr>
                        <m:e>
                          <m:r>
                            <a:rPr lang="en-US" b="0" i="1" smtClean="0">
                              <a:latin typeface="Cambria Math"/>
                            </a:rPr>
                            <m:t>𝐵</m:t>
                          </m:r>
                        </m:e>
                        <m:sup>
                          <m:r>
                            <a:rPr lang="en-US" b="0" i="1" smtClean="0">
                              <a:latin typeface="Cambria Math"/>
                            </a:rPr>
                            <m:t>𝑠</m:t>
                          </m:r>
                        </m:sup>
                      </m:sSup>
                    </m:oMath>
                  </m:oMathPara>
                </a14:m>
                <a:endParaRPr lang="en-US" dirty="0" smtClean="0"/>
              </a:p>
              <a:p>
                <a:pPr algn="l"/>
                <a:r>
                  <a:rPr lang="ka-GE" dirty="0" smtClean="0"/>
                  <a:t>ასეთი ფასი არის </a:t>
                </a:r>
                <a:r>
                  <a:rPr lang="en-US" dirty="0" smtClean="0"/>
                  <a:t>P=850, </a:t>
                </a:r>
                <a:r>
                  <a:rPr lang="ka-GE" dirty="0" smtClean="0"/>
                  <a:t>და </a:t>
                </a:r>
                <a14:m>
                  <m:oMath xmlns:m="http://schemas.openxmlformats.org/officeDocument/2006/math">
                    <m:sSup>
                      <m:sSupPr>
                        <m:ctrlPr>
                          <a:rPr lang="en-US" i="1">
                            <a:latin typeface="Cambria Math" panose="02040503050406030204" pitchFamily="18" charset="0"/>
                          </a:rPr>
                        </m:ctrlPr>
                      </m:sSupPr>
                      <m:e>
                        <m:r>
                          <a:rPr lang="en-US" i="1">
                            <a:latin typeface="Cambria Math"/>
                          </a:rPr>
                          <m:t>𝐵</m:t>
                        </m:r>
                      </m:e>
                      <m:sup>
                        <m:r>
                          <a:rPr lang="en-US" i="1">
                            <a:latin typeface="Cambria Math"/>
                          </a:rPr>
                          <m:t>𝑑</m:t>
                        </m:r>
                      </m:sup>
                    </m:sSup>
                    <m:r>
                      <a:rPr lang="ka-GE" i="1">
                        <a:latin typeface="Cambria Math"/>
                      </a:rPr>
                      <m:t>=</m:t>
                    </m:r>
                    <m:sSup>
                      <m:sSupPr>
                        <m:ctrlPr>
                          <a:rPr lang="ka-GE" i="1">
                            <a:latin typeface="Cambria Math"/>
                          </a:rPr>
                        </m:ctrlPr>
                      </m:sSupPr>
                      <m:e>
                        <m:r>
                          <a:rPr lang="en-US" i="1">
                            <a:latin typeface="Cambria Math"/>
                          </a:rPr>
                          <m:t>𝐵</m:t>
                        </m:r>
                      </m:e>
                      <m:sup>
                        <m:r>
                          <a:rPr lang="en-US" i="1">
                            <a:latin typeface="Cambria Math"/>
                          </a:rPr>
                          <m:t>𝑠</m:t>
                        </m:r>
                      </m:sup>
                    </m:sSup>
                  </m:oMath>
                </a14:m>
                <a:r>
                  <a:rPr lang="en-US" dirty="0" smtClean="0"/>
                  <a:t>=300</a:t>
                </a:r>
                <a:r>
                  <a:rPr lang="ka-GE" dirty="0" smtClean="0"/>
                  <a:t>. </a:t>
                </a:r>
              </a:p>
              <a:p>
                <a:pPr algn="l"/>
                <a:endParaRPr lang="ka-GE" dirty="0"/>
              </a:p>
              <a:p>
                <a:pPr algn="l"/>
                <a:r>
                  <a:rPr lang="ka-GE" dirty="0" smtClean="0"/>
                  <a:t>როდესაც ბაზარი არ არის წონასწორულ მდგომარეობაში, მაშინ ფასი იცვლება ისე რომ სიტუაცია შეიცვალოს წონასწორულისკენ.</a:t>
                </a:r>
              </a:p>
              <a:p>
                <a:pPr algn="l"/>
                <a:endParaRPr lang="ka-GE" dirty="0"/>
              </a:p>
              <a:p>
                <a:pPr algn="l"/>
                <a:r>
                  <a:rPr lang="ka-GE" dirty="0" smtClean="0"/>
                  <a:t>რადგან მოთხოვნა-მიწოდება განსაზღვრავს წონასწორულ ფასს, ხოლო ფასი უშუალოდ განსაზღვრავს სარგებლის განაკვეთს, მოთხოვნა მიწოდების ცვლილების ახსნით შეგვიძლება ავხსნათ სარგებლის განაკვეთის ცვლილება.</a:t>
                </a:r>
                <a:endParaRPr lang="en-US" dirty="0" smtClean="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900752" y="1323833"/>
                <a:ext cx="10658901" cy="5189561"/>
              </a:xfrm>
              <a:blipFill rotWithShape="1">
                <a:blip r:embed="rId2"/>
                <a:stretch>
                  <a:fillRect l="-915" t="-1410"/>
                </a:stretch>
              </a:blipFill>
            </p:spPr>
            <p:txBody>
              <a:bodyPr/>
              <a:lstStyle/>
              <a:p>
                <a:r>
                  <a:rPr lang="en-US">
                    <a:noFill/>
                  </a:rPr>
                  <a:t> </a:t>
                </a:r>
              </a:p>
            </p:txBody>
          </p:sp>
        </mc:Fallback>
      </mc:AlternateContent>
    </p:spTree>
    <p:extLst>
      <p:ext uri="{BB962C8B-B14F-4D97-AF65-F5344CB8AC3E}">
        <p14:creationId xmlns:p14="http://schemas.microsoft.com/office/powerpoint/2010/main" val="9258190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5" y="221610"/>
            <a:ext cx="8096534" cy="952098"/>
          </a:xfrm>
        </p:spPr>
        <p:txBody>
          <a:bodyPr>
            <a:normAutofit fontScale="90000"/>
          </a:bodyPr>
          <a:lstStyle/>
          <a:p>
            <a:pPr marL="182880" indent="0">
              <a:buNone/>
            </a:pPr>
            <a:r>
              <a:rPr lang="ka-GE" sz="4400" dirty="0" smtClean="0"/>
              <a:t>მოთხოვნის მრუდის გადაადგილება</a:t>
            </a:r>
            <a:endParaRPr lang="en-US" sz="4400" dirty="0"/>
          </a:p>
        </p:txBody>
      </p:sp>
      <p:sp>
        <p:nvSpPr>
          <p:cNvPr id="3" name="Subtitle 2"/>
          <p:cNvSpPr>
            <a:spLocks noGrp="1"/>
          </p:cNvSpPr>
          <p:nvPr>
            <p:ph type="subTitle" idx="1"/>
          </p:nvPr>
        </p:nvSpPr>
        <p:spPr>
          <a:xfrm>
            <a:off x="675564" y="1323833"/>
            <a:ext cx="7994176" cy="5189561"/>
          </a:xfrm>
        </p:spPr>
        <p:txBody>
          <a:bodyPr>
            <a:normAutofit/>
          </a:bodyPr>
          <a:lstStyle/>
          <a:p>
            <a:pPr algn="l"/>
            <a:r>
              <a:rPr lang="ka-GE" dirty="0" smtClean="0"/>
              <a:t>განვიხილოთ სხვადასხვა ფაქტორების ცვლილება რაც გავლენას ახდებს მოთხოვნის წირის ცვლილებაზე.</a:t>
            </a:r>
          </a:p>
          <a:p>
            <a:pPr algn="l"/>
            <a:endParaRPr lang="ka-GE" dirty="0"/>
          </a:p>
          <a:p>
            <a:pPr marL="457200" indent="-457200" algn="l">
              <a:buAutoNum type="arabicPeriod"/>
            </a:pPr>
            <a:r>
              <a:rPr lang="ka-GE" dirty="0" smtClean="0"/>
              <a:t>ქონება</a:t>
            </a:r>
          </a:p>
          <a:p>
            <a:pPr marL="457200" indent="-457200" algn="l">
              <a:buAutoNum type="arabicPeriod"/>
            </a:pPr>
            <a:r>
              <a:rPr lang="ka-GE" dirty="0" smtClean="0"/>
              <a:t>ობლიგაციის მოსალოდნელი მოგება სხვა აქტივებთან შედარებით</a:t>
            </a:r>
          </a:p>
          <a:p>
            <a:pPr marL="457200" indent="-457200" algn="l">
              <a:buAutoNum type="arabicPeriod"/>
            </a:pPr>
            <a:r>
              <a:rPr lang="ka-GE" dirty="0" smtClean="0"/>
              <a:t>ობლიგაციის რისკი სხვა აქტივებთან შედარებით</a:t>
            </a:r>
          </a:p>
          <a:p>
            <a:pPr marL="457200" indent="-457200" algn="l">
              <a:buAutoNum type="arabicPeriod"/>
            </a:pPr>
            <a:r>
              <a:rPr lang="ka-GE" dirty="0" smtClean="0"/>
              <a:t>ობლიგაციის ლიკვიდურობა სხვა აქტივებთან შედარებით.</a:t>
            </a:r>
          </a:p>
          <a:p>
            <a:pPr algn="l"/>
            <a:endParaRPr lang="ka-GE" dirty="0"/>
          </a:p>
          <a:p>
            <a:pPr algn="l"/>
            <a:r>
              <a:rPr lang="ka-GE" dirty="0" smtClean="0"/>
              <a:t>(</a:t>
            </a:r>
            <a:r>
              <a:rPr lang="ka-GE" b="1" u="sng" dirty="0" smtClean="0"/>
              <a:t>შენიშვნა:</a:t>
            </a:r>
          </a:p>
          <a:p>
            <a:pPr algn="l"/>
            <a:r>
              <a:rPr lang="ka-GE" dirty="0" smtClean="0"/>
              <a:t> განვასხვავოთ მრუდზე გადაადგილება და მრუდის გადაადგილება)</a:t>
            </a:r>
            <a:endParaRPr lang="en-US" dirty="0" smtClean="0"/>
          </a:p>
        </p:txBody>
      </p:sp>
    </p:spTree>
    <p:extLst>
      <p:ext uri="{BB962C8B-B14F-4D97-AF65-F5344CB8AC3E}">
        <p14:creationId xmlns:p14="http://schemas.microsoft.com/office/powerpoint/2010/main" val="24518444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5" y="221610"/>
            <a:ext cx="8096534" cy="952098"/>
          </a:xfrm>
        </p:spPr>
        <p:txBody>
          <a:bodyPr>
            <a:normAutofit fontScale="90000"/>
          </a:bodyPr>
          <a:lstStyle/>
          <a:p>
            <a:pPr marL="182880" indent="0">
              <a:buNone/>
            </a:pPr>
            <a:r>
              <a:rPr lang="ka-GE" sz="4400" dirty="0" smtClean="0"/>
              <a:t>მოთხოვნის მრუდის გადაადგილება</a:t>
            </a:r>
            <a:endParaRPr lang="en-US" sz="4400" dirty="0"/>
          </a:p>
        </p:txBody>
      </p:sp>
      <p:sp>
        <p:nvSpPr>
          <p:cNvPr id="3" name="Subtitle 2"/>
          <p:cNvSpPr>
            <a:spLocks noGrp="1"/>
          </p:cNvSpPr>
          <p:nvPr>
            <p:ph type="subTitle" idx="1"/>
          </p:nvPr>
        </p:nvSpPr>
        <p:spPr>
          <a:xfrm>
            <a:off x="675564" y="1323833"/>
            <a:ext cx="7994176" cy="5189561"/>
          </a:xfrm>
        </p:spPr>
        <p:txBody>
          <a:bodyPr>
            <a:normAutofit/>
          </a:bodyPr>
          <a:lstStyle/>
          <a:p>
            <a:pPr algn="l"/>
            <a:r>
              <a:rPr lang="en-US" dirty="0" smtClean="0"/>
              <a:t>2. </a:t>
            </a:r>
            <a:r>
              <a:rPr lang="ka-GE" dirty="0" smtClean="0"/>
              <a:t>ობლიგაციის მოსალოდნელი მოგების ცვლილება სხვა აქტივებთან შედარებით</a:t>
            </a:r>
            <a:r>
              <a:rPr lang="en-US" dirty="0" smtClean="0"/>
              <a:t>.</a:t>
            </a:r>
          </a:p>
          <a:p>
            <a:pPr algn="l"/>
            <a:endParaRPr lang="en-US" dirty="0"/>
          </a:p>
          <a:p>
            <a:pPr algn="l"/>
            <a:r>
              <a:rPr lang="ka-GE" dirty="0" smtClean="0"/>
              <a:t>ერთ წლიანი დისკონტირებული ობლიგაციის სარგებლის განაკვეთი ემთხვევა მის მოსალოდნელ მოგებას. ამიტომ მისი მოგების დონე მხოლოდ დღევანდელ განაკვეთზეა დამოკიდებული.</a:t>
            </a:r>
          </a:p>
          <a:p>
            <a:pPr algn="l"/>
            <a:endParaRPr lang="ka-GE" dirty="0"/>
          </a:p>
          <a:p>
            <a:pPr algn="l"/>
            <a:r>
              <a:rPr lang="ka-GE" dirty="0" smtClean="0"/>
              <a:t>თუმცა გავიხსენოთ რომ </a:t>
            </a:r>
            <a:r>
              <a:rPr lang="ka-GE" dirty="0" smtClean="0"/>
              <a:t>გრძელვადიანი </a:t>
            </a:r>
            <a:r>
              <a:rPr lang="ka-GE" dirty="0" smtClean="0"/>
              <a:t>ობლიგაციის სარგებლის განაკვეთის ცვლილებამ (10%-დან 20%-მდე) გამოიწვია მისი ფასის შემცირება და უარყოფითი უკუგება.</a:t>
            </a:r>
          </a:p>
          <a:p>
            <a:pPr algn="l"/>
            <a:endParaRPr lang="ka-GE" dirty="0"/>
          </a:p>
          <a:p>
            <a:pPr algn="l"/>
            <a:r>
              <a:rPr lang="ka-GE" b="1" u="sng" dirty="0" smtClean="0"/>
              <a:t>თუ მოსალოდნელია სარგებლის განაკვეთის ზრდა, ეს ამცირეს მსალოდნელ ამონაგებს მომავალში და შესაბამისად ამცირებს მოთხოვნას.</a:t>
            </a:r>
            <a:endParaRPr lang="en-US" b="1" u="sng" dirty="0" smtClean="0"/>
          </a:p>
        </p:txBody>
      </p:sp>
    </p:spTree>
    <p:extLst>
      <p:ext uri="{BB962C8B-B14F-4D97-AF65-F5344CB8AC3E}">
        <p14:creationId xmlns:p14="http://schemas.microsoft.com/office/powerpoint/2010/main" val="31442856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5" y="221610"/>
            <a:ext cx="8096534" cy="952098"/>
          </a:xfrm>
        </p:spPr>
        <p:txBody>
          <a:bodyPr>
            <a:normAutofit fontScale="90000"/>
          </a:bodyPr>
          <a:lstStyle/>
          <a:p>
            <a:pPr marL="182880" indent="0">
              <a:buNone/>
            </a:pPr>
            <a:r>
              <a:rPr lang="ka-GE" sz="4400" dirty="0" smtClean="0"/>
              <a:t>მოთხოვნის მრუდის გადაადგილება</a:t>
            </a:r>
            <a:endParaRPr lang="en-US" sz="4400" dirty="0"/>
          </a:p>
        </p:txBody>
      </p:sp>
      <p:sp>
        <p:nvSpPr>
          <p:cNvPr id="3" name="Subtitle 2"/>
          <p:cNvSpPr>
            <a:spLocks noGrp="1"/>
          </p:cNvSpPr>
          <p:nvPr>
            <p:ph type="subTitle" idx="1"/>
          </p:nvPr>
        </p:nvSpPr>
        <p:spPr>
          <a:xfrm>
            <a:off x="675564" y="1323833"/>
            <a:ext cx="7994176" cy="5189561"/>
          </a:xfrm>
        </p:spPr>
        <p:txBody>
          <a:bodyPr>
            <a:normAutofit/>
          </a:bodyPr>
          <a:lstStyle/>
          <a:p>
            <a:pPr algn="l"/>
            <a:endParaRPr lang="ka-GE" dirty="0" smtClean="0"/>
          </a:p>
          <a:p>
            <a:pPr algn="l"/>
            <a:r>
              <a:rPr lang="en-US" dirty="0" smtClean="0"/>
              <a:t>2. </a:t>
            </a:r>
            <a:r>
              <a:rPr lang="ka-GE" dirty="0" smtClean="0"/>
              <a:t>ობლიგაციის მოსალოდნელი მოგების ცვლილება სხვა აქტივებთან შედარებით</a:t>
            </a:r>
            <a:r>
              <a:rPr lang="en-US" dirty="0" smtClean="0"/>
              <a:t>.</a:t>
            </a:r>
          </a:p>
          <a:p>
            <a:pPr algn="l"/>
            <a:r>
              <a:rPr lang="ka-GE" dirty="0" smtClean="0"/>
              <a:t>თუ </a:t>
            </a:r>
            <a:r>
              <a:rPr lang="ka-GE" dirty="0" smtClean="0"/>
              <a:t>მოსალოდნელია </a:t>
            </a:r>
            <a:r>
              <a:rPr lang="ka-GE" dirty="0" smtClean="0"/>
              <a:t>ფასების ზრდა ფიზიკურ კაპიტალზე, მაშინ მისი </a:t>
            </a:r>
            <a:r>
              <a:rPr lang="ka-GE" dirty="0" smtClean="0"/>
              <a:t>ამონაგების </a:t>
            </a:r>
            <a:r>
              <a:rPr lang="ka-GE" dirty="0" smtClean="0"/>
              <a:t>დონე გაიზრდება ობლიგაციის ამონაგების დონესთან შედარებით, ამიტომ ობლიგაციებზე მოთხოვნა შემცირდება.</a:t>
            </a:r>
            <a:endParaRPr lang="en-US" dirty="0"/>
          </a:p>
        </p:txBody>
      </p:sp>
    </p:spTree>
    <p:extLst>
      <p:ext uri="{BB962C8B-B14F-4D97-AF65-F5344CB8AC3E}">
        <p14:creationId xmlns:p14="http://schemas.microsoft.com/office/powerpoint/2010/main" val="12543367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5" y="221610"/>
            <a:ext cx="8096534" cy="952098"/>
          </a:xfrm>
        </p:spPr>
        <p:txBody>
          <a:bodyPr>
            <a:normAutofit fontScale="90000"/>
          </a:bodyPr>
          <a:lstStyle/>
          <a:p>
            <a:pPr marL="182880" indent="0">
              <a:buNone/>
            </a:pPr>
            <a:r>
              <a:rPr lang="ka-GE" sz="4400" dirty="0" smtClean="0"/>
              <a:t>მოთხოვნის მრუდის გადაადგილება</a:t>
            </a:r>
            <a:endParaRPr lang="en-US" sz="4400" dirty="0"/>
          </a:p>
        </p:txBody>
      </p:sp>
      <p:sp>
        <p:nvSpPr>
          <p:cNvPr id="3" name="Subtitle 2"/>
          <p:cNvSpPr>
            <a:spLocks noGrp="1"/>
          </p:cNvSpPr>
          <p:nvPr>
            <p:ph type="subTitle" idx="1"/>
          </p:nvPr>
        </p:nvSpPr>
        <p:spPr>
          <a:xfrm>
            <a:off x="675564" y="1323833"/>
            <a:ext cx="7994176" cy="5189561"/>
          </a:xfrm>
        </p:spPr>
        <p:txBody>
          <a:bodyPr>
            <a:normAutofit/>
          </a:bodyPr>
          <a:lstStyle/>
          <a:p>
            <a:pPr algn="l"/>
            <a:r>
              <a:rPr lang="ka-GE" dirty="0" smtClean="0"/>
              <a:t>.</a:t>
            </a:r>
            <a:endParaRPr lang="en-US" dirty="0" smtClean="0"/>
          </a:p>
        </p:txBody>
      </p:sp>
      <p:graphicFrame>
        <p:nvGraphicFramePr>
          <p:cNvPr id="4" name="Table 3"/>
          <p:cNvGraphicFramePr>
            <a:graphicFrameLocks noGrp="1"/>
          </p:cNvGraphicFramePr>
          <p:nvPr>
            <p:extLst>
              <p:ext uri="{D42A27DB-BD31-4B8C-83A1-F6EECF244321}">
                <p14:modId xmlns:p14="http://schemas.microsoft.com/office/powerpoint/2010/main" val="1984987943"/>
              </p:ext>
            </p:extLst>
          </p:nvPr>
        </p:nvGraphicFramePr>
        <p:xfrm>
          <a:off x="1505712" y="1914146"/>
          <a:ext cx="4572000" cy="3732500"/>
        </p:xfrm>
        <a:graphic>
          <a:graphicData uri="http://schemas.openxmlformats.org/drawingml/2006/table">
            <a:tbl>
              <a:tblPr firstRow="1" bandRow="1">
                <a:tableStyleId>{5940675A-B579-460E-94D1-54222C63F5DA}</a:tableStyleId>
              </a:tblPr>
              <a:tblGrid>
                <a:gridCol w="1524000"/>
                <a:gridCol w="1524000"/>
                <a:gridCol w="1524000"/>
              </a:tblGrid>
              <a:tr h="527360">
                <a:tc>
                  <a:txBody>
                    <a:bodyPr/>
                    <a:lstStyle/>
                    <a:p>
                      <a:r>
                        <a:rPr lang="ka-GE" dirty="0" smtClean="0"/>
                        <a:t>ცვლადი</a:t>
                      </a:r>
                      <a:endParaRPr lang="en-US" dirty="0"/>
                    </a:p>
                  </a:txBody>
                  <a:tcPr marL="68580" marR="68580"/>
                </a:tc>
                <a:tc>
                  <a:txBody>
                    <a:bodyPr/>
                    <a:lstStyle/>
                    <a:p>
                      <a:r>
                        <a:rPr lang="ka-GE" dirty="0" smtClean="0"/>
                        <a:t>ცვლადის ცვლილება</a:t>
                      </a:r>
                      <a:endParaRPr lang="en-US" dirty="0"/>
                    </a:p>
                  </a:txBody>
                  <a:tcPr marL="68580" marR="68580"/>
                </a:tc>
                <a:tc>
                  <a:txBody>
                    <a:bodyPr/>
                    <a:lstStyle/>
                    <a:p>
                      <a:r>
                        <a:rPr lang="ka-GE" dirty="0" smtClean="0"/>
                        <a:t>მოთხოვნის ცვლილება</a:t>
                      </a:r>
                      <a:r>
                        <a:rPr lang="ka-GE" baseline="0" dirty="0" smtClean="0"/>
                        <a:t> თითოეული ფასისთვის </a:t>
                      </a:r>
                      <a:endParaRPr lang="en-US" dirty="0"/>
                    </a:p>
                  </a:txBody>
                  <a:tcPr marL="68580" marR="68580"/>
                </a:tc>
              </a:tr>
              <a:tr h="527360">
                <a:tc>
                  <a:txBody>
                    <a:bodyPr/>
                    <a:lstStyle/>
                    <a:p>
                      <a:r>
                        <a:rPr lang="ka-GE" dirty="0" smtClean="0"/>
                        <a:t>ქონება</a:t>
                      </a:r>
                      <a:endParaRPr lang="en-US" dirty="0"/>
                    </a:p>
                  </a:txBody>
                  <a:tcPr marL="68580" marR="68580"/>
                </a:tc>
                <a:tc>
                  <a:txBody>
                    <a:bodyPr/>
                    <a:lstStyle/>
                    <a:p>
                      <a:r>
                        <a:rPr lang="ka-GE" dirty="0" smtClean="0"/>
                        <a:t>იზრდება</a:t>
                      </a:r>
                      <a:endParaRPr lang="en-US" dirty="0"/>
                    </a:p>
                  </a:txBody>
                  <a:tcPr marL="68580" marR="68580"/>
                </a:tc>
                <a:tc>
                  <a:txBody>
                    <a:bodyPr/>
                    <a:lstStyle/>
                    <a:p>
                      <a:r>
                        <a:rPr lang="ka-GE" dirty="0" smtClean="0"/>
                        <a:t>იზრდება</a:t>
                      </a:r>
                      <a:endParaRPr lang="en-US" dirty="0"/>
                    </a:p>
                  </a:txBody>
                  <a:tcPr marL="68580" marR="68580"/>
                </a:tc>
              </a:tr>
              <a:tr h="527360">
                <a:tc>
                  <a:txBody>
                    <a:bodyPr/>
                    <a:lstStyle/>
                    <a:p>
                      <a:r>
                        <a:rPr lang="ka-GE" dirty="0" smtClean="0"/>
                        <a:t>მოსალოდნელი სარგებლის განაკვეთი</a:t>
                      </a:r>
                      <a:endParaRPr lang="en-US" dirty="0"/>
                    </a:p>
                  </a:txBody>
                  <a:tcPr marL="68580" marR="68580"/>
                </a:tc>
                <a:tc>
                  <a:txBody>
                    <a:bodyPr/>
                    <a:lstStyle/>
                    <a:p>
                      <a:r>
                        <a:rPr lang="ka-GE" dirty="0" smtClean="0"/>
                        <a:t>იზრდება</a:t>
                      </a:r>
                      <a:endParaRPr lang="en-US" dirty="0"/>
                    </a:p>
                  </a:txBody>
                  <a:tcPr marL="68580" marR="68580"/>
                </a:tc>
                <a:tc>
                  <a:txBody>
                    <a:bodyPr/>
                    <a:lstStyle/>
                    <a:p>
                      <a:r>
                        <a:rPr lang="ka-GE" dirty="0" smtClean="0"/>
                        <a:t>მცირდება</a:t>
                      </a:r>
                      <a:endParaRPr lang="en-US" dirty="0"/>
                    </a:p>
                  </a:txBody>
                  <a:tcPr marL="68580" marR="68580"/>
                </a:tc>
              </a:tr>
              <a:tr h="527360">
                <a:tc>
                  <a:txBody>
                    <a:bodyPr/>
                    <a:lstStyle/>
                    <a:p>
                      <a:r>
                        <a:rPr lang="ka-GE" dirty="0" smtClean="0"/>
                        <a:t>მოსალოდნელი ინფლაცია</a:t>
                      </a:r>
                      <a:endParaRPr lang="en-US" dirty="0"/>
                    </a:p>
                  </a:txBody>
                  <a:tcPr marL="68580" marR="68580"/>
                </a:tc>
                <a:tc>
                  <a:txBody>
                    <a:bodyPr/>
                    <a:lstStyle/>
                    <a:p>
                      <a:r>
                        <a:rPr lang="ka-GE" dirty="0" smtClean="0"/>
                        <a:t>იზრდება</a:t>
                      </a:r>
                      <a:endParaRPr lang="en-US" dirty="0"/>
                    </a:p>
                  </a:txBody>
                  <a:tcPr marL="68580" marR="68580"/>
                </a:tc>
                <a:tc>
                  <a:txBody>
                    <a:bodyPr/>
                    <a:lstStyle/>
                    <a:p>
                      <a:r>
                        <a:rPr lang="ka-GE" dirty="0" smtClean="0"/>
                        <a:t>მცირდება</a:t>
                      </a:r>
                      <a:endParaRPr lang="en-US" dirty="0"/>
                    </a:p>
                  </a:txBody>
                  <a:tcPr marL="68580" marR="68580"/>
                </a:tc>
              </a:tr>
              <a:tr h="527360">
                <a:tc>
                  <a:txBody>
                    <a:bodyPr/>
                    <a:lstStyle/>
                    <a:p>
                      <a:r>
                        <a:rPr lang="ka-GE" dirty="0" smtClean="0"/>
                        <a:t>რისკიანობა</a:t>
                      </a:r>
                      <a:endParaRPr lang="en-US" dirty="0"/>
                    </a:p>
                  </a:txBody>
                  <a:tcPr marL="68580" marR="68580"/>
                </a:tc>
                <a:tc>
                  <a:txBody>
                    <a:bodyPr/>
                    <a:lstStyle/>
                    <a:p>
                      <a:r>
                        <a:rPr lang="ka-GE" dirty="0" smtClean="0"/>
                        <a:t>იზრდება</a:t>
                      </a:r>
                      <a:endParaRPr lang="en-US" dirty="0"/>
                    </a:p>
                  </a:txBody>
                  <a:tcPr marL="68580" marR="68580"/>
                </a:tc>
                <a:tc>
                  <a:txBody>
                    <a:bodyPr/>
                    <a:lstStyle/>
                    <a:p>
                      <a:r>
                        <a:rPr lang="ka-GE" dirty="0" smtClean="0"/>
                        <a:t>მცირდება</a:t>
                      </a:r>
                      <a:endParaRPr lang="en-US" dirty="0"/>
                    </a:p>
                  </a:txBody>
                  <a:tcPr marL="68580" marR="68580"/>
                </a:tc>
              </a:tr>
              <a:tr h="527360">
                <a:tc>
                  <a:txBody>
                    <a:bodyPr/>
                    <a:lstStyle/>
                    <a:p>
                      <a:r>
                        <a:rPr lang="ka-GE" dirty="0" smtClean="0"/>
                        <a:t>ლიკვიდურობა</a:t>
                      </a:r>
                      <a:endParaRPr lang="en-US" dirty="0"/>
                    </a:p>
                  </a:txBody>
                  <a:tcPr marL="68580" marR="68580"/>
                </a:tc>
                <a:tc>
                  <a:txBody>
                    <a:bodyPr/>
                    <a:lstStyle/>
                    <a:p>
                      <a:r>
                        <a:rPr lang="ka-GE" dirty="0" smtClean="0"/>
                        <a:t>იზრდება</a:t>
                      </a:r>
                      <a:endParaRPr lang="en-US" dirty="0"/>
                    </a:p>
                  </a:txBody>
                  <a:tcPr marL="68580" marR="68580"/>
                </a:tc>
                <a:tc>
                  <a:txBody>
                    <a:bodyPr/>
                    <a:lstStyle/>
                    <a:p>
                      <a:r>
                        <a:rPr lang="ka-GE" dirty="0" smtClean="0"/>
                        <a:t>იზრდება</a:t>
                      </a:r>
                      <a:endParaRPr lang="en-US" dirty="0"/>
                    </a:p>
                  </a:txBody>
                  <a:tcPr marL="68580" marR="68580"/>
                </a:tc>
              </a:tr>
            </a:tbl>
          </a:graphicData>
        </a:graphic>
      </p:graphicFrame>
    </p:spTree>
    <p:extLst>
      <p:ext uri="{BB962C8B-B14F-4D97-AF65-F5344CB8AC3E}">
        <p14:creationId xmlns:p14="http://schemas.microsoft.com/office/powerpoint/2010/main" val="23534330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4" y="153372"/>
            <a:ext cx="8096534" cy="1170461"/>
          </a:xfrm>
        </p:spPr>
        <p:txBody>
          <a:bodyPr>
            <a:noAutofit/>
          </a:bodyPr>
          <a:lstStyle/>
          <a:p>
            <a:pPr marL="182880" indent="0">
              <a:buNone/>
            </a:pPr>
            <a:r>
              <a:rPr lang="ka-GE" sz="4000" dirty="0" smtClean="0"/>
              <a:t>მიწოდების </a:t>
            </a:r>
            <a:r>
              <a:rPr lang="ka-GE" sz="4000" dirty="0"/>
              <a:t>მრუდის გადაადგილება</a:t>
            </a:r>
            <a:endParaRPr lang="en-US" sz="3800" dirty="0"/>
          </a:p>
        </p:txBody>
      </p:sp>
      <p:sp>
        <p:nvSpPr>
          <p:cNvPr id="3" name="Subtitle 2"/>
          <p:cNvSpPr>
            <a:spLocks noGrp="1"/>
          </p:cNvSpPr>
          <p:nvPr>
            <p:ph type="subTitle" idx="1"/>
          </p:nvPr>
        </p:nvSpPr>
        <p:spPr>
          <a:xfrm>
            <a:off x="675564" y="1323833"/>
            <a:ext cx="7994176" cy="5189561"/>
          </a:xfrm>
        </p:spPr>
        <p:txBody>
          <a:bodyPr>
            <a:normAutofit/>
          </a:bodyPr>
          <a:lstStyle/>
          <a:p>
            <a:pPr algn="l"/>
            <a:r>
              <a:rPr lang="ka-GE" dirty="0" smtClean="0"/>
              <a:t>განვიხილოთ რა ფაქტორები ახდენენ გავლენას მიწოდების წირის ცვლილებაზე.</a:t>
            </a:r>
          </a:p>
          <a:p>
            <a:pPr algn="l"/>
            <a:endParaRPr lang="ka-GE" dirty="0"/>
          </a:p>
          <a:p>
            <a:pPr algn="l"/>
            <a:endParaRPr lang="ka-GE" dirty="0" smtClean="0"/>
          </a:p>
          <a:p>
            <a:pPr marL="457200" indent="-457200" algn="l">
              <a:buAutoNum type="arabicPeriod"/>
            </a:pPr>
            <a:r>
              <a:rPr lang="ka-GE" dirty="0" smtClean="0"/>
              <a:t>ინვესტიციის მოსალოდნელი მომგებიანობა</a:t>
            </a:r>
          </a:p>
          <a:p>
            <a:pPr marL="457200" indent="-457200" algn="l">
              <a:buAutoNum type="arabicPeriod"/>
            </a:pPr>
            <a:r>
              <a:rPr lang="ka-GE" dirty="0" smtClean="0"/>
              <a:t>მოსალოდნელი ინფლაცია</a:t>
            </a:r>
          </a:p>
          <a:p>
            <a:pPr marL="457200" indent="-457200" algn="l">
              <a:buAutoNum type="arabicPeriod"/>
            </a:pPr>
            <a:r>
              <a:rPr lang="ka-GE" dirty="0" smtClean="0"/>
              <a:t>ბიუჯეტის ტეფიციტი</a:t>
            </a:r>
          </a:p>
        </p:txBody>
      </p:sp>
    </p:spTree>
    <p:extLst>
      <p:ext uri="{BB962C8B-B14F-4D97-AF65-F5344CB8AC3E}">
        <p14:creationId xmlns:p14="http://schemas.microsoft.com/office/powerpoint/2010/main" val="36638935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5" y="221610"/>
            <a:ext cx="8096534" cy="952098"/>
          </a:xfrm>
        </p:spPr>
        <p:txBody>
          <a:bodyPr>
            <a:normAutofit fontScale="90000"/>
          </a:bodyPr>
          <a:lstStyle/>
          <a:p>
            <a:pPr marL="182880" indent="0">
              <a:buNone/>
            </a:pPr>
            <a:r>
              <a:rPr lang="ka-GE" sz="4400" smtClean="0"/>
              <a:t>მიწოდების </a:t>
            </a:r>
            <a:r>
              <a:rPr lang="ka-GE" sz="4400" dirty="0" smtClean="0"/>
              <a:t>მრუდის გადაადგილება</a:t>
            </a:r>
            <a:endParaRPr lang="en-US" sz="4400" dirty="0"/>
          </a:p>
        </p:txBody>
      </p:sp>
      <p:sp>
        <p:nvSpPr>
          <p:cNvPr id="3" name="Subtitle 2"/>
          <p:cNvSpPr>
            <a:spLocks noGrp="1"/>
          </p:cNvSpPr>
          <p:nvPr>
            <p:ph type="subTitle" idx="1"/>
          </p:nvPr>
        </p:nvSpPr>
        <p:spPr>
          <a:xfrm>
            <a:off x="675564" y="1323833"/>
            <a:ext cx="7994176" cy="5189561"/>
          </a:xfrm>
        </p:spPr>
        <p:txBody>
          <a:bodyPr>
            <a:normAutofit/>
          </a:bodyPr>
          <a:lstStyle/>
          <a:p>
            <a:pPr algn="l"/>
            <a:r>
              <a:rPr lang="ka-GE" dirty="0" smtClean="0"/>
              <a:t>.</a:t>
            </a:r>
            <a:endParaRPr lang="en-US" dirty="0" smtClean="0"/>
          </a:p>
        </p:txBody>
      </p:sp>
      <p:graphicFrame>
        <p:nvGraphicFramePr>
          <p:cNvPr id="4" name="Table 3"/>
          <p:cNvGraphicFramePr>
            <a:graphicFrameLocks noGrp="1"/>
          </p:cNvGraphicFramePr>
          <p:nvPr>
            <p:extLst>
              <p:ext uri="{D42A27DB-BD31-4B8C-83A1-F6EECF244321}">
                <p14:modId xmlns:p14="http://schemas.microsoft.com/office/powerpoint/2010/main" val="2137522783"/>
              </p:ext>
            </p:extLst>
          </p:nvPr>
        </p:nvGraphicFramePr>
        <p:xfrm>
          <a:off x="1505712" y="1914146"/>
          <a:ext cx="5937504" cy="2290740"/>
        </p:xfrm>
        <a:graphic>
          <a:graphicData uri="http://schemas.openxmlformats.org/drawingml/2006/table">
            <a:tbl>
              <a:tblPr firstRow="1" bandRow="1">
                <a:tableStyleId>{5940675A-B579-460E-94D1-54222C63F5DA}</a:tableStyleId>
              </a:tblPr>
              <a:tblGrid>
                <a:gridCol w="1979168"/>
                <a:gridCol w="1979168"/>
                <a:gridCol w="1979168"/>
              </a:tblGrid>
              <a:tr h="527360">
                <a:tc>
                  <a:txBody>
                    <a:bodyPr/>
                    <a:lstStyle/>
                    <a:p>
                      <a:r>
                        <a:rPr lang="ka-GE" dirty="0" smtClean="0"/>
                        <a:t>ცვლადი</a:t>
                      </a:r>
                      <a:endParaRPr lang="en-US" dirty="0"/>
                    </a:p>
                  </a:txBody>
                  <a:tcPr marL="68580" marR="68580"/>
                </a:tc>
                <a:tc>
                  <a:txBody>
                    <a:bodyPr/>
                    <a:lstStyle/>
                    <a:p>
                      <a:r>
                        <a:rPr lang="ka-GE" dirty="0" smtClean="0"/>
                        <a:t>ცვლადის ცვლილება</a:t>
                      </a:r>
                      <a:endParaRPr lang="en-US" dirty="0"/>
                    </a:p>
                  </a:txBody>
                  <a:tcPr marL="68580" marR="68580"/>
                </a:tc>
                <a:tc>
                  <a:txBody>
                    <a:bodyPr/>
                    <a:lstStyle/>
                    <a:p>
                      <a:r>
                        <a:rPr lang="ka-GE" dirty="0" smtClean="0"/>
                        <a:t>მიწოდების ცვლილება</a:t>
                      </a:r>
                      <a:r>
                        <a:rPr lang="ka-GE" baseline="0" dirty="0" smtClean="0"/>
                        <a:t> თითოეული ფასისთვის </a:t>
                      </a:r>
                      <a:endParaRPr lang="en-US" dirty="0"/>
                    </a:p>
                  </a:txBody>
                  <a:tcPr marL="68580" marR="68580"/>
                </a:tc>
              </a:tr>
              <a:tr h="527360">
                <a:tc>
                  <a:txBody>
                    <a:bodyPr/>
                    <a:lstStyle/>
                    <a:p>
                      <a:r>
                        <a:rPr lang="ka-GE" dirty="0" smtClean="0"/>
                        <a:t>ინვესტიციის მომგებიანობა</a:t>
                      </a:r>
                      <a:endParaRPr lang="en-US" dirty="0"/>
                    </a:p>
                  </a:txBody>
                  <a:tcPr marL="68580" marR="68580"/>
                </a:tc>
                <a:tc>
                  <a:txBody>
                    <a:bodyPr/>
                    <a:lstStyle/>
                    <a:p>
                      <a:r>
                        <a:rPr lang="ka-GE" dirty="0" smtClean="0"/>
                        <a:t>იზრდება</a:t>
                      </a:r>
                      <a:endParaRPr lang="en-US" dirty="0"/>
                    </a:p>
                  </a:txBody>
                  <a:tcPr marL="68580" marR="68580"/>
                </a:tc>
                <a:tc>
                  <a:txBody>
                    <a:bodyPr/>
                    <a:lstStyle/>
                    <a:p>
                      <a:r>
                        <a:rPr lang="ka-GE" dirty="0" smtClean="0"/>
                        <a:t>იზრდება</a:t>
                      </a:r>
                      <a:endParaRPr lang="en-US" dirty="0"/>
                    </a:p>
                  </a:txBody>
                  <a:tcPr marL="68580" marR="68580"/>
                </a:tc>
              </a:tr>
              <a:tr h="527360">
                <a:tc>
                  <a:txBody>
                    <a:bodyPr/>
                    <a:lstStyle/>
                    <a:p>
                      <a:r>
                        <a:rPr lang="ka-GE" dirty="0" smtClean="0"/>
                        <a:t>მოსალოდნელი</a:t>
                      </a:r>
                      <a:r>
                        <a:rPr lang="ka-GE" baseline="0" dirty="0" smtClean="0"/>
                        <a:t> ინფლაცია</a:t>
                      </a:r>
                      <a:endParaRPr lang="en-US" dirty="0"/>
                    </a:p>
                  </a:txBody>
                  <a:tcPr marL="68580" marR="68580"/>
                </a:tc>
                <a:tc>
                  <a:txBody>
                    <a:bodyPr/>
                    <a:lstStyle/>
                    <a:p>
                      <a:r>
                        <a:rPr lang="ka-GE" dirty="0" smtClean="0"/>
                        <a:t>იზრდება</a:t>
                      </a:r>
                      <a:endParaRPr lang="en-US" dirty="0"/>
                    </a:p>
                  </a:txBody>
                  <a:tcPr marL="68580" marR="68580"/>
                </a:tc>
                <a:tc>
                  <a:txBody>
                    <a:bodyPr/>
                    <a:lstStyle/>
                    <a:p>
                      <a:r>
                        <a:rPr lang="ka-GE" dirty="0" smtClean="0"/>
                        <a:t>იზრდება</a:t>
                      </a:r>
                      <a:endParaRPr lang="en-US" dirty="0"/>
                    </a:p>
                  </a:txBody>
                  <a:tcPr marL="68580" marR="68580"/>
                </a:tc>
              </a:tr>
              <a:tr h="527360">
                <a:tc>
                  <a:txBody>
                    <a:bodyPr/>
                    <a:lstStyle/>
                    <a:p>
                      <a:r>
                        <a:rPr lang="ka-GE" dirty="0" smtClean="0"/>
                        <a:t>ბიუჯეტის</a:t>
                      </a:r>
                      <a:r>
                        <a:rPr lang="ka-GE" baseline="0" dirty="0" smtClean="0"/>
                        <a:t> დეფიციტი</a:t>
                      </a:r>
                      <a:endParaRPr lang="en-US" dirty="0"/>
                    </a:p>
                  </a:txBody>
                  <a:tcPr marL="68580" marR="68580"/>
                </a:tc>
                <a:tc>
                  <a:txBody>
                    <a:bodyPr/>
                    <a:lstStyle/>
                    <a:p>
                      <a:r>
                        <a:rPr lang="ka-GE" dirty="0" smtClean="0"/>
                        <a:t>იზრდება</a:t>
                      </a:r>
                      <a:endParaRPr lang="en-US" dirty="0"/>
                    </a:p>
                  </a:txBody>
                  <a:tcPr marL="68580" marR="68580"/>
                </a:tc>
                <a:tc>
                  <a:txBody>
                    <a:bodyPr/>
                    <a:lstStyle/>
                    <a:p>
                      <a:r>
                        <a:rPr lang="ka-GE" dirty="0" smtClean="0"/>
                        <a:t>იზრდება</a:t>
                      </a:r>
                      <a:endParaRPr lang="en-US" dirty="0"/>
                    </a:p>
                  </a:txBody>
                  <a:tcPr marL="68580" marR="68580"/>
                </a:tc>
              </a:tr>
            </a:tbl>
          </a:graphicData>
        </a:graphic>
      </p:graphicFrame>
    </p:spTree>
    <p:extLst>
      <p:ext uri="{BB962C8B-B14F-4D97-AF65-F5344CB8AC3E}">
        <p14:creationId xmlns:p14="http://schemas.microsoft.com/office/powerpoint/2010/main" val="3123239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5" y="221610"/>
            <a:ext cx="8096534" cy="952098"/>
          </a:xfrm>
        </p:spPr>
        <p:txBody>
          <a:bodyPr/>
          <a:lstStyle/>
          <a:p>
            <a:pPr marL="182880" indent="0" algn="ctr">
              <a:buNone/>
            </a:pPr>
            <a:r>
              <a:rPr lang="ka-GE" dirty="0" smtClean="0"/>
              <a:t>შესავალი</a:t>
            </a:r>
            <a:endParaRPr lang="en-US" dirty="0"/>
          </a:p>
        </p:txBody>
      </p:sp>
      <p:sp>
        <p:nvSpPr>
          <p:cNvPr id="3" name="Subtitle 2"/>
          <p:cNvSpPr>
            <a:spLocks noGrp="1"/>
          </p:cNvSpPr>
          <p:nvPr>
            <p:ph type="subTitle" idx="1"/>
          </p:nvPr>
        </p:nvSpPr>
        <p:spPr>
          <a:xfrm>
            <a:off x="675564" y="1323833"/>
            <a:ext cx="7994176" cy="5189561"/>
          </a:xfrm>
        </p:spPr>
        <p:txBody>
          <a:bodyPr>
            <a:normAutofit/>
          </a:bodyPr>
          <a:lstStyle/>
          <a:p>
            <a:pPr algn="just"/>
            <a:r>
              <a:rPr lang="ka-GE" dirty="0" smtClean="0"/>
              <a:t>წლიური სარგებლის განაკვეთი ცვალებადი სიდიდეა, მაგალითად 3-თვიანი ობლიგაციის წლიური სარგებლის განაკვეთი 1950 წელს იყო 1%, 1981 წელს 15%, 1993 წელს დაეცა 3%-მდე, 1995-სთვის 5%-ს გადააჭარბა, ხოლო  2003 წლისთვის 1%-მდე დაეცა, 2007-ში კი კვლავ 5%-ზე მაღალი იყო. ფინანსური ბაზრების და ინსტიტუტების შესწავლის ერთ ერთი მიზეზი სწორედ </a:t>
            </a:r>
            <a:r>
              <a:rPr lang="ka-GE" dirty="0" smtClean="0"/>
              <a:t>სარგებლის </a:t>
            </a:r>
            <a:r>
              <a:rPr lang="ka-GE" dirty="0" smtClean="0"/>
              <a:t>განაკვეთის ცვლილების ახსნაა.</a:t>
            </a:r>
          </a:p>
          <a:p>
            <a:pPr algn="just"/>
            <a:endParaRPr lang="ka-GE" dirty="0"/>
          </a:p>
          <a:p>
            <a:pPr algn="just"/>
            <a:r>
              <a:rPr lang="ka-GE" dirty="0" smtClean="0"/>
              <a:t>ამ თავში შევისწავლით რატომ იცვლება ნომინალური სარგებლის განაკვეთი  და რა ფაქტორები ახდენენ გავლენას მის ქცევაზე.  წინა თავში შევისწავლეთ რომ სარგებლის განაკვეთი უარყოფითადაა დამოკიდებული ობლიგაციის ფასზე. ამიტომ თუ ავხსნით რატომ იცვლება ობლიგაციის ფასი, შევძლებთ ავხსნათ </a:t>
            </a:r>
            <a:r>
              <a:rPr lang="ka-GE" dirty="0" smtClean="0"/>
              <a:t>რატომ </a:t>
            </a:r>
            <a:r>
              <a:rPr lang="ka-GE" dirty="0" smtClean="0"/>
              <a:t>იცვლება სარგებლის განაკვეთი.</a:t>
            </a:r>
          </a:p>
          <a:p>
            <a:pPr algn="just"/>
            <a:endParaRPr lang="ka-GE" dirty="0"/>
          </a:p>
          <a:p>
            <a:pPr algn="just"/>
            <a:r>
              <a:rPr lang="ka-GE" dirty="0" smtClean="0"/>
              <a:t>ცვლილების ასახსნელად გამოვიყენებთ მოთხოვნის </a:t>
            </a:r>
            <a:r>
              <a:rPr lang="ka-GE" dirty="0" smtClean="0"/>
              <a:t>და მიწოდების </a:t>
            </a:r>
            <a:r>
              <a:rPr lang="ka-GE" dirty="0" smtClean="0"/>
              <a:t>ანალიზს.</a:t>
            </a:r>
            <a:endParaRPr lang="en-US" dirty="0"/>
          </a:p>
        </p:txBody>
      </p:sp>
    </p:spTree>
    <p:extLst>
      <p:ext uri="{BB962C8B-B14F-4D97-AF65-F5344CB8AC3E}">
        <p14:creationId xmlns:p14="http://schemas.microsoft.com/office/powerpoint/2010/main" val="8424545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5" y="221610"/>
            <a:ext cx="8096534" cy="952098"/>
          </a:xfrm>
        </p:spPr>
        <p:txBody>
          <a:bodyPr>
            <a:normAutofit/>
          </a:bodyPr>
          <a:lstStyle/>
          <a:p>
            <a:pPr marL="182880" indent="0" algn="ctr">
              <a:buNone/>
            </a:pPr>
            <a:r>
              <a:rPr lang="ka-GE" sz="4400" dirty="0" smtClean="0"/>
              <a:t>აქტივების მოთხოვნა</a:t>
            </a:r>
            <a:endParaRPr lang="en-US" sz="4400" dirty="0"/>
          </a:p>
        </p:txBody>
      </p:sp>
      <p:sp>
        <p:nvSpPr>
          <p:cNvPr id="3" name="Subtitle 2"/>
          <p:cNvSpPr>
            <a:spLocks noGrp="1"/>
          </p:cNvSpPr>
          <p:nvPr>
            <p:ph type="subTitle" idx="1"/>
          </p:nvPr>
        </p:nvSpPr>
        <p:spPr>
          <a:xfrm>
            <a:off x="675564" y="1323833"/>
            <a:ext cx="7994176" cy="5189561"/>
          </a:xfrm>
        </p:spPr>
        <p:txBody>
          <a:bodyPr>
            <a:normAutofit/>
          </a:bodyPr>
          <a:lstStyle/>
          <a:p>
            <a:pPr algn="l"/>
            <a:r>
              <a:rPr lang="ka-GE" dirty="0" smtClean="0"/>
              <a:t>აქტივი არის ქონება რომელსაც გააჩნია ღირებულება.  ფული, აქცია, ობლიგაცია, მიწა, სახლი, დანადგარები და ა.შ. ყველა აქტივია. რომ გავცეთ პასუხი კითხვას შეიძინო თუ არა რაიმე აქტივი, ან რომელი მათგანი შეიძინო, უნდა გაითვალისწინო შემდეგი ფაქტორები:</a:t>
            </a:r>
          </a:p>
          <a:p>
            <a:pPr marL="457200" indent="-457200" algn="l">
              <a:buAutoNum type="arabicPeriod"/>
            </a:pPr>
            <a:r>
              <a:rPr lang="ka-GE" dirty="0" smtClean="0"/>
              <a:t>სიმდიდრე (მთლიანი რესურსის ღირებულება რასაც ფლობს ადამიანი, ყველა აქტივების ჩათვლით)</a:t>
            </a:r>
          </a:p>
          <a:p>
            <a:pPr marL="457200" indent="-457200" algn="l">
              <a:buAutoNum type="arabicPeriod"/>
            </a:pPr>
            <a:r>
              <a:rPr lang="ka-GE" dirty="0" smtClean="0"/>
              <a:t>მოსალოდნელი მოგება (მომავალ პერიოდებში მოსალოდნელი მოგება) ერთი აქტივის დანარჩენ აქტივებთან შედარებით.</a:t>
            </a:r>
          </a:p>
          <a:p>
            <a:pPr marL="457200" indent="-457200" algn="l">
              <a:buAutoNum type="arabicPeriod"/>
            </a:pPr>
            <a:r>
              <a:rPr lang="ka-GE" dirty="0" smtClean="0"/>
              <a:t>რისკი (გაურკვევლობის ხარისხი მომავალ მოგებასთან დაკავშირებით</a:t>
            </a:r>
            <a:r>
              <a:rPr lang="ka-GE" dirty="0"/>
              <a:t>) ერთი აქტივის დანარჩენ აქტივებთან </a:t>
            </a:r>
            <a:r>
              <a:rPr lang="ka-GE" dirty="0" smtClean="0"/>
              <a:t>შედარებით.</a:t>
            </a:r>
          </a:p>
          <a:p>
            <a:pPr marL="457200" indent="-457200" algn="l">
              <a:buAutoNum type="arabicPeriod"/>
            </a:pPr>
            <a:r>
              <a:rPr lang="ka-GE" dirty="0" smtClean="0"/>
              <a:t>ლიკვიდურობა (აქტივების თანხაში  გაცვლის სიადვილე და ხარისხი)</a:t>
            </a:r>
            <a:endParaRPr lang="en-US" dirty="0"/>
          </a:p>
        </p:txBody>
      </p:sp>
    </p:spTree>
    <p:extLst>
      <p:ext uri="{BB962C8B-B14F-4D97-AF65-F5344CB8AC3E}">
        <p14:creationId xmlns:p14="http://schemas.microsoft.com/office/powerpoint/2010/main" val="33767545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5" y="221610"/>
            <a:ext cx="8096534" cy="952098"/>
          </a:xfrm>
        </p:spPr>
        <p:txBody>
          <a:bodyPr>
            <a:normAutofit fontScale="90000"/>
          </a:bodyPr>
          <a:lstStyle/>
          <a:p>
            <a:pPr marL="182880" indent="0" algn="ctr">
              <a:buNone/>
            </a:pPr>
            <a:r>
              <a:rPr lang="ka-GE" sz="4400" dirty="0"/>
              <a:t>აქტივების </a:t>
            </a:r>
            <a:r>
              <a:rPr lang="ka-GE" sz="4400" dirty="0" smtClean="0"/>
              <a:t>მოთხოვნა (სიმდიდრე)</a:t>
            </a:r>
            <a:endParaRPr lang="en-US" sz="4400" dirty="0"/>
          </a:p>
        </p:txBody>
      </p:sp>
      <p:sp>
        <p:nvSpPr>
          <p:cNvPr id="3" name="Subtitle 2"/>
          <p:cNvSpPr>
            <a:spLocks noGrp="1"/>
          </p:cNvSpPr>
          <p:nvPr>
            <p:ph type="subTitle" idx="1"/>
          </p:nvPr>
        </p:nvSpPr>
        <p:spPr>
          <a:xfrm>
            <a:off x="675564" y="1323833"/>
            <a:ext cx="7994176" cy="5189561"/>
          </a:xfrm>
        </p:spPr>
        <p:txBody>
          <a:bodyPr>
            <a:normAutofit/>
          </a:bodyPr>
          <a:lstStyle/>
          <a:p>
            <a:pPr algn="l"/>
            <a:endParaRPr lang="en-US" b="1" u="sng" dirty="0" smtClean="0"/>
          </a:p>
          <a:p>
            <a:pPr algn="l"/>
            <a:r>
              <a:rPr lang="en-US" b="1" u="sng" dirty="0" smtClean="0"/>
              <a:t>(</a:t>
            </a:r>
            <a:r>
              <a:rPr lang="ka-GE" b="1" u="sng" dirty="0" smtClean="0"/>
              <a:t>შენიშვნა)</a:t>
            </a:r>
            <a:r>
              <a:rPr lang="ka-GE" dirty="0" smtClean="0"/>
              <a:t>: გვახსოვდეს რომ თითოეული ფაქტორის განხილვისას ვუშვებთ რომ დანარჩენი ფაქტორები მუდმივია.</a:t>
            </a:r>
          </a:p>
          <a:p>
            <a:pPr algn="l"/>
            <a:endParaRPr lang="ka-GE" b="1" u="sng" dirty="0"/>
          </a:p>
          <a:p>
            <a:pPr algn="l"/>
            <a:r>
              <a:rPr lang="ka-GE" dirty="0" smtClean="0"/>
              <a:t>როდესაც ადამიანი სიმდიდრე იზრდება, ეს ნიშნავს რომ მეტი რესურსი აქვს აქტივების შესაძენად და შესაბამისად ვამბობთ რომ აქტივებზე მოთხოვ</a:t>
            </a:r>
            <a:r>
              <a:rPr lang="ka-GE" dirty="0"/>
              <a:t>ნ</a:t>
            </a:r>
            <a:r>
              <a:rPr lang="ka-GE" dirty="0" smtClean="0"/>
              <a:t>ა იზრდება</a:t>
            </a:r>
          </a:p>
          <a:p>
            <a:pPr algn="l"/>
            <a:endParaRPr lang="ka-GE" dirty="0"/>
          </a:p>
          <a:p>
            <a:pPr algn="l"/>
            <a:r>
              <a:rPr lang="ka-GE" b="1" u="sng" dirty="0" smtClean="0"/>
              <a:t>როდესაც ყველა დანარჩენი მუდმივია, სიმდიდრის ზრდა ზრდის აქტივებზე მოთხოვნას.</a:t>
            </a:r>
            <a:endParaRPr lang="ka-GE" b="1" u="sng" dirty="0"/>
          </a:p>
        </p:txBody>
      </p:sp>
    </p:spTree>
    <p:extLst>
      <p:ext uri="{BB962C8B-B14F-4D97-AF65-F5344CB8AC3E}">
        <p14:creationId xmlns:p14="http://schemas.microsoft.com/office/powerpoint/2010/main" val="36704449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5" y="221610"/>
            <a:ext cx="8096534" cy="952098"/>
          </a:xfrm>
        </p:spPr>
        <p:txBody>
          <a:bodyPr>
            <a:normAutofit fontScale="90000"/>
          </a:bodyPr>
          <a:lstStyle/>
          <a:p>
            <a:pPr marL="182880" indent="0" algn="ctr">
              <a:buNone/>
            </a:pPr>
            <a:r>
              <a:rPr lang="ka-GE" sz="3800" dirty="0"/>
              <a:t>აქტივების მოთხოვნა </a:t>
            </a:r>
            <a:r>
              <a:rPr lang="ka-GE" sz="3800" dirty="0" smtClean="0"/>
              <a:t>(მოსალოდნელი მოგება)</a:t>
            </a:r>
            <a:endParaRPr lang="en-US" sz="3800"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675564" y="1323833"/>
                <a:ext cx="7994176" cy="5189561"/>
              </a:xfrm>
            </p:spPr>
            <p:txBody>
              <a:bodyPr>
                <a:normAutofit/>
              </a:bodyPr>
              <a:lstStyle/>
              <a:p>
                <a:pPr algn="l"/>
                <a:r>
                  <a:rPr lang="ka-GE" dirty="0" smtClean="0"/>
                  <a:t>მოსალოდნელი მოგება (ობლიგაციის) ზომავს რას ვიგებთ ამა თუ იმ აქტივის ფლობით. როდესაც რომელიმე აქტივის შეძენის გადაწყვეტილება უნდა მივიღოთ, მოსალოდნელი მოგება გავლენას ახდენს ჩვენს გადაწყვეტილებაზე. </a:t>
                </a:r>
              </a:p>
              <a:p>
                <a:pPr algn="l"/>
                <a:endParaRPr lang="ka-GE" dirty="0"/>
              </a:p>
              <a:p>
                <a:pPr algn="l"/>
                <a:r>
                  <a:rPr lang="ka-GE" dirty="0" smtClean="0"/>
                  <a:t>მოსალოდნელი მოგება არის შეწონილი საშუალო არითმეტიკული ყველა შესაძლო მოგებისა, სადაც წონებად აღებულია ალბათობები რა ალბათობებითაც ესა თუ ის მოგება შეიძლება მოხდეს.</a:t>
                </a:r>
              </a:p>
              <a:p>
                <a:pPr algn="l"/>
                <a14:m>
                  <m:oMathPara xmlns:m="http://schemas.openxmlformats.org/officeDocument/2006/math">
                    <m:oMathParaPr>
                      <m:jc m:val="centerGroup"/>
                    </m:oMathParaPr>
                    <m:oMath xmlns:m="http://schemas.openxmlformats.org/officeDocument/2006/math">
                      <m:sSup>
                        <m:sSupPr>
                          <m:ctrlPr>
                            <a:rPr lang="en-US" i="1" smtClean="0">
                              <a:latin typeface="Cambria Math" panose="02040503050406030204" pitchFamily="18" charset="0"/>
                            </a:rPr>
                          </m:ctrlPr>
                        </m:sSupPr>
                        <m:e>
                          <m:r>
                            <a:rPr lang="en-US" b="0" i="1" smtClean="0">
                              <a:latin typeface="Cambria Math"/>
                            </a:rPr>
                            <m:t>𝑅</m:t>
                          </m:r>
                        </m:e>
                        <m:sup>
                          <m:r>
                            <a:rPr lang="en-US" b="0" i="1" smtClean="0">
                              <a:latin typeface="Cambria Math"/>
                            </a:rPr>
                            <m:t>𝑒</m:t>
                          </m:r>
                        </m:sup>
                      </m:sSup>
                      <m:r>
                        <a:rPr lang="en-US" b="0" i="1" smtClean="0">
                          <a:latin typeface="Cambria Math"/>
                        </a:rPr>
                        <m:t>=</m:t>
                      </m:r>
                      <m:sSub>
                        <m:sSubPr>
                          <m:ctrlPr>
                            <a:rPr lang="en-US" b="0" i="1" smtClean="0">
                              <a:latin typeface="Cambria Math" panose="02040503050406030204" pitchFamily="18" charset="0"/>
                            </a:rPr>
                          </m:ctrlPr>
                        </m:sSubPr>
                        <m:e>
                          <m:r>
                            <a:rPr lang="en-US" b="0" i="1" smtClean="0">
                              <a:latin typeface="Cambria Math"/>
                            </a:rPr>
                            <m:t>𝑝</m:t>
                          </m:r>
                        </m:e>
                        <m:sub>
                          <m:r>
                            <a:rPr lang="en-US" b="0" i="1" smtClean="0">
                              <a:latin typeface="Cambria Math"/>
                            </a:rPr>
                            <m:t>1</m:t>
                          </m:r>
                        </m:sub>
                      </m:sSub>
                      <m:sSub>
                        <m:sSubPr>
                          <m:ctrlPr>
                            <a:rPr lang="en-US" b="0" i="1" smtClean="0">
                              <a:latin typeface="Cambria Math" panose="02040503050406030204" pitchFamily="18" charset="0"/>
                            </a:rPr>
                          </m:ctrlPr>
                        </m:sSubPr>
                        <m:e>
                          <m:r>
                            <a:rPr lang="en-US" b="0" i="1" smtClean="0">
                              <a:latin typeface="Cambria Math"/>
                            </a:rPr>
                            <m:t>𝑅</m:t>
                          </m:r>
                        </m:e>
                        <m:sub>
                          <m:r>
                            <a:rPr lang="en-US" b="0" i="1" smtClean="0">
                              <a:latin typeface="Cambria Math"/>
                            </a:rPr>
                            <m:t>1</m:t>
                          </m:r>
                        </m:sub>
                      </m:sSub>
                      <m:r>
                        <a:rPr lang="en-US" b="0" i="1" smtClean="0">
                          <a:latin typeface="Cambria Math"/>
                        </a:rPr>
                        <m:t>+</m:t>
                      </m:r>
                      <m:sSub>
                        <m:sSubPr>
                          <m:ctrlPr>
                            <a:rPr lang="en-US" i="1">
                              <a:latin typeface="Cambria Math" panose="02040503050406030204" pitchFamily="18" charset="0"/>
                            </a:rPr>
                          </m:ctrlPr>
                        </m:sSubPr>
                        <m:e>
                          <m:r>
                            <a:rPr lang="en-US" i="1">
                              <a:latin typeface="Cambria Math"/>
                            </a:rPr>
                            <m:t>𝑝</m:t>
                          </m:r>
                        </m:e>
                        <m:sub>
                          <m:r>
                            <a:rPr lang="en-US" b="0" i="1" smtClean="0">
                              <a:latin typeface="Cambria Math"/>
                            </a:rPr>
                            <m:t>2</m:t>
                          </m:r>
                        </m:sub>
                      </m:sSub>
                      <m:sSub>
                        <m:sSubPr>
                          <m:ctrlPr>
                            <a:rPr lang="en-US" i="1">
                              <a:latin typeface="Cambria Math" panose="02040503050406030204" pitchFamily="18" charset="0"/>
                            </a:rPr>
                          </m:ctrlPr>
                        </m:sSubPr>
                        <m:e>
                          <m:r>
                            <a:rPr lang="en-US" i="1">
                              <a:latin typeface="Cambria Math"/>
                            </a:rPr>
                            <m:t>𝑅</m:t>
                          </m:r>
                        </m:e>
                        <m:sub>
                          <m:r>
                            <a:rPr lang="en-US" b="0" i="1" smtClean="0">
                              <a:latin typeface="Cambria Math"/>
                            </a:rPr>
                            <m:t>2</m:t>
                          </m:r>
                        </m:sub>
                      </m:sSub>
                      <m:r>
                        <a:rPr lang="en-US" b="0" i="1" smtClean="0">
                          <a:latin typeface="Cambria Math"/>
                        </a:rPr>
                        <m:t>+…+</m:t>
                      </m:r>
                      <m:sSub>
                        <m:sSubPr>
                          <m:ctrlPr>
                            <a:rPr lang="en-US" i="1">
                              <a:latin typeface="Cambria Math" panose="02040503050406030204" pitchFamily="18" charset="0"/>
                            </a:rPr>
                          </m:ctrlPr>
                        </m:sSubPr>
                        <m:e>
                          <m:r>
                            <a:rPr lang="en-US" i="1">
                              <a:latin typeface="Cambria Math"/>
                            </a:rPr>
                            <m:t>𝑝</m:t>
                          </m:r>
                        </m:e>
                        <m:sub>
                          <m:r>
                            <a:rPr lang="en-US" b="0" i="1" smtClean="0">
                              <a:latin typeface="Cambria Math"/>
                            </a:rPr>
                            <m:t>𝑛</m:t>
                          </m:r>
                        </m:sub>
                      </m:sSub>
                      <m:sSub>
                        <m:sSubPr>
                          <m:ctrlPr>
                            <a:rPr lang="en-US" i="1">
                              <a:latin typeface="Cambria Math" panose="02040503050406030204" pitchFamily="18" charset="0"/>
                            </a:rPr>
                          </m:ctrlPr>
                        </m:sSubPr>
                        <m:e>
                          <m:r>
                            <a:rPr lang="en-US" i="1">
                              <a:latin typeface="Cambria Math"/>
                            </a:rPr>
                            <m:t>𝑅</m:t>
                          </m:r>
                        </m:e>
                        <m:sub>
                          <m:r>
                            <a:rPr lang="en-US" b="0" i="1" smtClean="0">
                              <a:latin typeface="Cambria Math"/>
                            </a:rPr>
                            <m:t>𝑛</m:t>
                          </m:r>
                        </m:sub>
                      </m:sSub>
                    </m:oMath>
                  </m:oMathPara>
                </a14:m>
                <a:endParaRPr lang="en-US" dirty="0" smtClean="0"/>
              </a:p>
              <a:p>
                <a:pPr algn="l"/>
                <a14:m>
                  <m:oMath xmlns:m="http://schemas.openxmlformats.org/officeDocument/2006/math">
                    <m:sSup>
                      <m:sSupPr>
                        <m:ctrlPr>
                          <a:rPr lang="en-US" i="1">
                            <a:latin typeface="Cambria Math" panose="02040503050406030204" pitchFamily="18" charset="0"/>
                          </a:rPr>
                        </m:ctrlPr>
                      </m:sSupPr>
                      <m:e>
                        <m:r>
                          <a:rPr lang="en-US" i="1">
                            <a:latin typeface="Cambria Math"/>
                          </a:rPr>
                          <m:t>𝑅</m:t>
                        </m:r>
                      </m:e>
                      <m:sup>
                        <m:r>
                          <a:rPr lang="en-US" i="1">
                            <a:latin typeface="Cambria Math"/>
                          </a:rPr>
                          <m:t>𝑒</m:t>
                        </m:r>
                      </m:sup>
                    </m:sSup>
                  </m:oMath>
                </a14:m>
                <a:r>
                  <a:rPr lang="en-US" dirty="0" smtClean="0"/>
                  <a:t> - </a:t>
                </a:r>
                <a:r>
                  <a:rPr lang="ka-GE" dirty="0" smtClean="0"/>
                  <a:t>მოსალოდნელი მოგება</a:t>
                </a:r>
              </a:p>
              <a:p>
                <a:pPr algn="l"/>
                <a14:m>
                  <m:oMath xmlns:m="http://schemas.openxmlformats.org/officeDocument/2006/math">
                    <m:r>
                      <a:rPr lang="en-US" i="1">
                        <a:latin typeface="Cambria Math"/>
                      </a:rPr>
                      <m:t>𝑛</m:t>
                    </m:r>
                  </m:oMath>
                </a14:m>
                <a:r>
                  <a:rPr lang="ka-GE" dirty="0" smtClean="0"/>
                  <a:t> - შესაძლო შედეგების რაოდენობა </a:t>
                </a:r>
              </a:p>
              <a:p>
                <a:pPr algn="l"/>
                <a14:m>
                  <m:oMath xmlns:m="http://schemas.openxmlformats.org/officeDocument/2006/math">
                    <m:sSub>
                      <m:sSubPr>
                        <m:ctrlPr>
                          <a:rPr lang="en-US" i="1">
                            <a:latin typeface="Cambria Math" panose="02040503050406030204" pitchFamily="18" charset="0"/>
                          </a:rPr>
                        </m:ctrlPr>
                      </m:sSubPr>
                      <m:e>
                        <m:r>
                          <a:rPr lang="en-US" i="1">
                            <a:latin typeface="Cambria Math"/>
                          </a:rPr>
                          <m:t>𝑅</m:t>
                        </m:r>
                      </m:e>
                      <m:sub>
                        <m:r>
                          <a:rPr lang="en-US" b="0" i="1" smtClean="0">
                            <a:latin typeface="Cambria Math"/>
                          </a:rPr>
                          <m:t>𝑖</m:t>
                        </m:r>
                      </m:sub>
                    </m:sSub>
                  </m:oMath>
                </a14:m>
                <a:r>
                  <a:rPr lang="ka-GE" dirty="0" smtClean="0"/>
                  <a:t> - </a:t>
                </a:r>
                <a:r>
                  <a:rPr lang="en-US" dirty="0" smtClean="0"/>
                  <a:t>i-</a:t>
                </a:r>
                <a:r>
                  <a:rPr lang="ka-GE" dirty="0" smtClean="0"/>
                  <a:t>ური შესაძლო მოგება</a:t>
                </a:r>
              </a:p>
              <a:p>
                <a:pPr algn="l"/>
                <a14:m>
                  <m:oMath xmlns:m="http://schemas.openxmlformats.org/officeDocument/2006/math">
                    <m:sSub>
                      <m:sSubPr>
                        <m:ctrlPr>
                          <a:rPr lang="en-US" i="1">
                            <a:latin typeface="Cambria Math" panose="02040503050406030204" pitchFamily="18" charset="0"/>
                          </a:rPr>
                        </m:ctrlPr>
                      </m:sSubPr>
                      <m:e>
                        <m:r>
                          <a:rPr lang="en-US" b="0" i="1" smtClean="0">
                            <a:latin typeface="Cambria Math"/>
                          </a:rPr>
                          <m:t>𝑝</m:t>
                        </m:r>
                      </m:e>
                      <m:sub>
                        <m:r>
                          <a:rPr lang="en-US" i="1">
                            <a:latin typeface="Cambria Math"/>
                          </a:rPr>
                          <m:t>𝑖</m:t>
                        </m:r>
                      </m:sub>
                    </m:sSub>
                  </m:oMath>
                </a14:m>
                <a:r>
                  <a:rPr lang="en-US" dirty="0" smtClean="0"/>
                  <a:t> - i-</a:t>
                </a:r>
                <a:r>
                  <a:rPr lang="ka-GE" dirty="0" smtClean="0"/>
                  <a:t>ური შესაძლო მოგების ალბათობა</a:t>
                </a:r>
                <a:endParaRPr lang="en-US"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675564" y="1323833"/>
                <a:ext cx="7994176" cy="5189561"/>
              </a:xfrm>
              <a:blipFill rotWithShape="0">
                <a:blip r:embed="rId2"/>
                <a:stretch>
                  <a:fillRect l="-686" t="-1058" r="-381"/>
                </a:stretch>
              </a:blipFill>
            </p:spPr>
            <p:txBody>
              <a:bodyPr/>
              <a:lstStyle/>
              <a:p>
                <a:r>
                  <a:rPr lang="en-US">
                    <a:noFill/>
                  </a:rPr>
                  <a:t> </a:t>
                </a:r>
              </a:p>
            </p:txBody>
          </p:sp>
        </mc:Fallback>
      </mc:AlternateContent>
    </p:spTree>
    <p:extLst>
      <p:ext uri="{BB962C8B-B14F-4D97-AF65-F5344CB8AC3E}">
        <p14:creationId xmlns:p14="http://schemas.microsoft.com/office/powerpoint/2010/main" val="40647580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5" y="221610"/>
            <a:ext cx="8096534" cy="952098"/>
          </a:xfrm>
        </p:spPr>
        <p:txBody>
          <a:bodyPr>
            <a:normAutofit fontScale="90000"/>
          </a:bodyPr>
          <a:lstStyle/>
          <a:p>
            <a:pPr marL="182880" indent="0">
              <a:buNone/>
            </a:pPr>
            <a:r>
              <a:rPr lang="ka-GE" sz="3800" dirty="0"/>
              <a:t>აქტივების მოთხოვნა (მოსალოდნელი მოგება)</a:t>
            </a:r>
            <a:endParaRPr lang="en-US" sz="3800" dirty="0"/>
          </a:p>
        </p:txBody>
      </p:sp>
      <p:sp>
        <p:nvSpPr>
          <p:cNvPr id="3" name="Subtitle 2"/>
          <p:cNvSpPr>
            <a:spLocks noGrp="1"/>
          </p:cNvSpPr>
          <p:nvPr>
            <p:ph type="subTitle" idx="1"/>
          </p:nvPr>
        </p:nvSpPr>
        <p:spPr>
          <a:xfrm>
            <a:off x="675564" y="1323833"/>
            <a:ext cx="7994176" cy="5189561"/>
          </a:xfrm>
        </p:spPr>
        <p:txBody>
          <a:bodyPr>
            <a:normAutofit/>
          </a:bodyPr>
          <a:lstStyle/>
          <a:p>
            <a:pPr algn="l"/>
            <a:endParaRPr lang="ka-GE" b="1" u="sng" dirty="0" smtClean="0"/>
          </a:p>
          <a:p>
            <a:pPr algn="l"/>
            <a:endParaRPr lang="ka-GE" b="1" u="sng" dirty="0"/>
          </a:p>
          <a:p>
            <a:pPr algn="l"/>
            <a:r>
              <a:rPr lang="ka-GE" b="1" u="sng" dirty="0" smtClean="0"/>
              <a:t>როდესაც ერთი აქტივის მოსალოდნელი მოგება სხვა აქტივებთან შედარებით იზრდება (სხვა </a:t>
            </a:r>
            <a:r>
              <a:rPr lang="ka-GE" b="1" u="sng" dirty="0" smtClean="0"/>
              <a:t>თანაბარ პირობებში) </a:t>
            </a:r>
            <a:r>
              <a:rPr lang="ka-GE" b="1" u="sng" dirty="0" smtClean="0"/>
              <a:t>მაშინ ასეთი აქტივის ფლობა უფრო მომგებიანი ხდება და შესაბამისად მასზე მოთხოვნა გაიზრდება.</a:t>
            </a:r>
            <a:r>
              <a:rPr lang="ka-GE" dirty="0" smtClean="0"/>
              <a:t> (მთავარია რომ მოსალოდნელი მოგება შედარებით </a:t>
            </a:r>
            <a:r>
              <a:rPr lang="ka-GE" dirty="0" smtClean="0"/>
              <a:t>იზრდებოდეს) </a:t>
            </a:r>
            <a:endParaRPr lang="ka-GE" dirty="0" smtClean="0"/>
          </a:p>
        </p:txBody>
      </p:sp>
    </p:spTree>
    <p:extLst>
      <p:ext uri="{BB962C8B-B14F-4D97-AF65-F5344CB8AC3E}">
        <p14:creationId xmlns:p14="http://schemas.microsoft.com/office/powerpoint/2010/main" val="41559124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5" y="221610"/>
            <a:ext cx="8096534" cy="952098"/>
          </a:xfrm>
        </p:spPr>
        <p:txBody>
          <a:bodyPr>
            <a:normAutofit/>
          </a:bodyPr>
          <a:lstStyle/>
          <a:p>
            <a:pPr marL="182880" indent="0">
              <a:buNone/>
            </a:pPr>
            <a:r>
              <a:rPr lang="ka-GE" sz="4400" dirty="0"/>
              <a:t>აქტივების მოთხოვნა </a:t>
            </a:r>
            <a:r>
              <a:rPr lang="ka-GE" sz="4400" dirty="0" smtClean="0"/>
              <a:t>(რისკი)</a:t>
            </a:r>
            <a:endParaRPr lang="en-US" sz="4400" dirty="0"/>
          </a:p>
        </p:txBody>
      </p:sp>
      <mc:AlternateContent xmlns:mc="http://schemas.openxmlformats.org/markup-compatibility/2006">
        <mc:Choice xmlns:a14="http://schemas.microsoft.com/office/drawing/2010/main" Requires="a14">
          <p:sp>
            <p:nvSpPr>
              <p:cNvPr id="3" name="Subtitle 2"/>
              <p:cNvSpPr>
                <a:spLocks noGrp="1"/>
              </p:cNvSpPr>
              <p:nvPr>
                <p:ph type="subTitle" idx="1"/>
              </p:nvPr>
            </p:nvSpPr>
            <p:spPr>
              <a:xfrm>
                <a:off x="675564" y="1323833"/>
                <a:ext cx="7994176" cy="5189561"/>
              </a:xfrm>
            </p:spPr>
            <p:txBody>
              <a:bodyPr>
                <a:normAutofit/>
              </a:bodyPr>
              <a:lstStyle/>
              <a:p>
                <a:pPr algn="l"/>
                <a:r>
                  <a:rPr lang="ka-GE" dirty="0"/>
                  <a:t>აქტივების მოსალოდნელ </a:t>
                </a:r>
                <a:r>
                  <a:rPr lang="ka-GE" dirty="0" smtClean="0"/>
                  <a:t>მოგებასთან დაკავშირებით გაურკვევლობა </a:t>
                </a:r>
                <a:r>
                  <a:rPr lang="ka-GE" dirty="0" smtClean="0"/>
                  <a:t>ან </a:t>
                </a:r>
                <a:r>
                  <a:rPr lang="ka-GE" dirty="0" smtClean="0"/>
                  <a:t>რისკი გავლენას ახდენს </a:t>
                </a:r>
                <a:r>
                  <a:rPr lang="ka-GE" dirty="0" smtClean="0"/>
                  <a:t>აქტივების მოთხოვნაზე.</a:t>
                </a:r>
              </a:p>
              <a:p>
                <a:pPr algn="l"/>
                <a:r>
                  <a:rPr lang="ka-GE" dirty="0" smtClean="0"/>
                  <a:t>განვიხილოთ ორი აქცია: </a:t>
                </a:r>
              </a:p>
              <a:p>
                <a:pPr marL="457200" indent="-457200" algn="l">
                  <a:buAutoNum type="arabicPeriod"/>
                </a:pPr>
                <a:r>
                  <a:rPr lang="ka-GE" dirty="0" smtClean="0"/>
                  <a:t>დავუშვათ პირველი აქციის მოგება არის 15% 0.5 ალბათობით და 5% ასევე 0.5 ალბათობით. (მოსალოდნელი მოგება 10%).</a:t>
                </a:r>
              </a:p>
              <a:p>
                <a:pPr marL="457200" indent="-457200" algn="l">
                  <a:buAutoNum type="arabicPeriod"/>
                </a:pPr>
                <a:r>
                  <a:rPr lang="ka-GE" dirty="0" smtClean="0"/>
                  <a:t>მეორე აქციის მოგება არის ფიქსირებულად 10%.</a:t>
                </a:r>
              </a:p>
              <a:p>
                <a:pPr marL="457200" indent="-457200" algn="l">
                  <a:buAutoNum type="arabicPeriod"/>
                </a:pPr>
                <a:endParaRPr lang="ka-GE" dirty="0"/>
              </a:p>
              <a:p>
                <a:pPr algn="l"/>
                <a:r>
                  <a:rPr lang="ka-GE" dirty="0" smtClean="0"/>
                  <a:t>რისკის უკეთ შესწავლისთვი განვიხილოთ </a:t>
                </a:r>
                <a:r>
                  <a:rPr lang="ka-GE" b="1" u="sng" dirty="0" smtClean="0"/>
                  <a:t>სტანდარტული გადახრა.</a:t>
                </a:r>
                <a:endParaRPr lang="en-US" b="1" u="sng" dirty="0" smtClean="0"/>
              </a:p>
              <a:p>
                <a:pPr algn="l"/>
                <a:endParaRPr lang="ka-GE" dirty="0"/>
              </a:p>
              <a:p>
                <a:pPr algn="l"/>
                <a14:m>
                  <m:oMathPara xmlns:m="http://schemas.openxmlformats.org/officeDocument/2006/math">
                    <m:oMathParaPr>
                      <m:jc m:val="centerGroup"/>
                    </m:oMathParaPr>
                    <m:oMath xmlns:m="http://schemas.openxmlformats.org/officeDocument/2006/math">
                      <m:r>
                        <a:rPr lang="ka-GE" b="0" i="1" smtClean="0">
                          <a:latin typeface="Cambria Math"/>
                          <a:ea typeface="Cambria Math"/>
                        </a:rPr>
                        <m:t>𝜎</m:t>
                      </m:r>
                      <m:r>
                        <a:rPr lang="ka-GE" b="0" i="1" smtClean="0">
                          <a:latin typeface="Cambria Math"/>
                          <a:ea typeface="Cambria Math"/>
                        </a:rPr>
                        <m:t>=</m:t>
                      </m:r>
                      <m:rad>
                        <m:radPr>
                          <m:degHide m:val="on"/>
                          <m:ctrlPr>
                            <a:rPr lang="ka-GE" i="1" smtClean="0">
                              <a:latin typeface="Cambria Math"/>
                              <a:ea typeface="Cambria Math"/>
                            </a:rPr>
                          </m:ctrlPr>
                        </m:radPr>
                        <m:deg/>
                        <m:e>
                          <m:sSub>
                            <m:sSubPr>
                              <m:ctrlPr>
                                <a:rPr lang="ka-GE" i="1" smtClean="0">
                                  <a:latin typeface="Cambria Math"/>
                                  <a:ea typeface="Cambria Math"/>
                                </a:rPr>
                              </m:ctrlPr>
                            </m:sSubPr>
                            <m:e>
                              <m:r>
                                <a:rPr lang="en-US" b="0" i="1" smtClean="0">
                                  <a:latin typeface="Cambria Math"/>
                                  <a:ea typeface="Cambria Math"/>
                                </a:rPr>
                                <m:t>𝑝</m:t>
                              </m:r>
                            </m:e>
                            <m:sub>
                              <m:r>
                                <a:rPr lang="en-US" b="0" i="1" smtClean="0">
                                  <a:latin typeface="Cambria Math"/>
                                  <a:ea typeface="Cambria Math"/>
                                </a:rPr>
                                <m:t>1</m:t>
                              </m:r>
                            </m:sub>
                          </m:sSub>
                          <m:sSup>
                            <m:sSupPr>
                              <m:ctrlPr>
                                <a:rPr lang="ka-GE" i="1" smtClean="0">
                                  <a:latin typeface="Cambria Math"/>
                                  <a:ea typeface="Cambria Math"/>
                                </a:rPr>
                              </m:ctrlPr>
                            </m:sSupPr>
                            <m:e>
                              <m:r>
                                <a:rPr lang="ka-GE" b="0" i="1" smtClean="0">
                                  <a:latin typeface="Cambria Math"/>
                                  <a:ea typeface="Cambria Math"/>
                                </a:rPr>
                                <m:t>(</m:t>
                              </m:r>
                              <m:sSub>
                                <m:sSubPr>
                                  <m:ctrlPr>
                                    <a:rPr lang="ka-GE" i="1" smtClean="0">
                                      <a:latin typeface="Cambria Math"/>
                                      <a:ea typeface="Cambria Math"/>
                                    </a:rPr>
                                  </m:ctrlPr>
                                </m:sSubPr>
                                <m:e>
                                  <m:r>
                                    <a:rPr lang="en-US" b="0" i="1" smtClean="0">
                                      <a:latin typeface="Cambria Math"/>
                                      <a:ea typeface="Cambria Math"/>
                                    </a:rPr>
                                    <m:t>𝑅</m:t>
                                  </m:r>
                                </m:e>
                                <m:sub>
                                  <m:r>
                                    <a:rPr lang="en-US" b="0" i="1" smtClean="0">
                                      <a:latin typeface="Cambria Math"/>
                                      <a:ea typeface="Cambria Math"/>
                                    </a:rPr>
                                    <m:t>1</m:t>
                                  </m:r>
                                </m:sub>
                              </m:sSub>
                              <m:r>
                                <a:rPr lang="ka-GE" b="0" i="1" smtClean="0">
                                  <a:latin typeface="Cambria Math"/>
                                  <a:ea typeface="Cambria Math"/>
                                </a:rPr>
                                <m:t>−</m:t>
                              </m:r>
                              <m:sSup>
                                <m:sSupPr>
                                  <m:ctrlPr>
                                    <a:rPr lang="ka-GE" b="0" i="1" smtClean="0">
                                      <a:latin typeface="Cambria Math"/>
                                      <a:ea typeface="Cambria Math"/>
                                    </a:rPr>
                                  </m:ctrlPr>
                                </m:sSupPr>
                                <m:e>
                                  <m:r>
                                    <a:rPr lang="en-US" b="0" i="1" smtClean="0">
                                      <a:latin typeface="Cambria Math"/>
                                      <a:ea typeface="Cambria Math"/>
                                    </a:rPr>
                                    <m:t>𝑅</m:t>
                                  </m:r>
                                </m:e>
                                <m:sup>
                                  <m:r>
                                    <a:rPr lang="en-US" b="0" i="1" smtClean="0">
                                      <a:latin typeface="Cambria Math"/>
                                      <a:ea typeface="Cambria Math"/>
                                    </a:rPr>
                                    <m:t>𝑒</m:t>
                                  </m:r>
                                </m:sup>
                              </m:sSup>
                              <m:r>
                                <a:rPr lang="ka-GE" b="0" i="1" smtClean="0">
                                  <a:latin typeface="Cambria Math"/>
                                  <a:ea typeface="Cambria Math"/>
                                </a:rPr>
                                <m:t>)</m:t>
                              </m:r>
                            </m:e>
                            <m:sup>
                              <m:r>
                                <a:rPr lang="en-US" b="0" i="1" smtClean="0">
                                  <a:latin typeface="Cambria Math"/>
                                  <a:ea typeface="Cambria Math"/>
                                </a:rPr>
                                <m:t>2</m:t>
                              </m:r>
                            </m:sup>
                          </m:sSup>
                          <m:r>
                            <a:rPr lang="ka-GE" b="0" i="1" smtClean="0">
                              <a:latin typeface="Cambria Math"/>
                              <a:ea typeface="Cambria Math"/>
                            </a:rPr>
                            <m:t>+</m:t>
                          </m:r>
                          <m:sSub>
                            <m:sSubPr>
                              <m:ctrlPr>
                                <a:rPr lang="ka-GE" i="1">
                                  <a:latin typeface="Cambria Math"/>
                                  <a:ea typeface="Cambria Math"/>
                                </a:rPr>
                              </m:ctrlPr>
                            </m:sSubPr>
                            <m:e>
                              <m:r>
                                <a:rPr lang="en-US" b="0" i="1" smtClean="0">
                                  <a:latin typeface="Cambria Math"/>
                                  <a:ea typeface="Cambria Math"/>
                                </a:rPr>
                                <m:t>𝑝</m:t>
                              </m:r>
                            </m:e>
                            <m:sub>
                              <m:r>
                                <a:rPr lang="en-US" b="0" i="1" smtClean="0">
                                  <a:latin typeface="Cambria Math"/>
                                  <a:ea typeface="Cambria Math"/>
                                </a:rPr>
                                <m:t>2</m:t>
                              </m:r>
                            </m:sub>
                          </m:sSub>
                          <m:sSup>
                            <m:sSupPr>
                              <m:ctrlPr>
                                <a:rPr lang="ka-GE" i="1">
                                  <a:latin typeface="Cambria Math"/>
                                  <a:ea typeface="Cambria Math"/>
                                </a:rPr>
                              </m:ctrlPr>
                            </m:sSupPr>
                            <m:e>
                              <m:r>
                                <a:rPr lang="ka-GE" i="1">
                                  <a:latin typeface="Cambria Math"/>
                                  <a:ea typeface="Cambria Math"/>
                                </a:rPr>
                                <m:t>(</m:t>
                              </m:r>
                              <m:sSub>
                                <m:sSubPr>
                                  <m:ctrlPr>
                                    <a:rPr lang="ka-GE" i="1">
                                      <a:latin typeface="Cambria Math"/>
                                      <a:ea typeface="Cambria Math"/>
                                    </a:rPr>
                                  </m:ctrlPr>
                                </m:sSubPr>
                                <m:e>
                                  <m:r>
                                    <a:rPr lang="en-US" b="0" i="1" smtClean="0">
                                      <a:latin typeface="Cambria Math"/>
                                      <a:ea typeface="Cambria Math"/>
                                    </a:rPr>
                                    <m:t>𝑅</m:t>
                                  </m:r>
                                </m:e>
                                <m:sub>
                                  <m:r>
                                    <a:rPr lang="en-US" b="0" i="1" smtClean="0">
                                      <a:latin typeface="Cambria Math"/>
                                      <a:ea typeface="Cambria Math"/>
                                    </a:rPr>
                                    <m:t>2</m:t>
                                  </m:r>
                                </m:sub>
                              </m:sSub>
                              <m:r>
                                <a:rPr lang="ka-GE" i="1">
                                  <a:latin typeface="Cambria Math"/>
                                  <a:ea typeface="Cambria Math"/>
                                </a:rPr>
                                <m:t>−</m:t>
                              </m:r>
                              <m:sSup>
                                <m:sSupPr>
                                  <m:ctrlPr>
                                    <a:rPr lang="ka-GE" i="1" smtClean="0">
                                      <a:latin typeface="Cambria Math"/>
                                      <a:ea typeface="Cambria Math"/>
                                    </a:rPr>
                                  </m:ctrlPr>
                                </m:sSupPr>
                                <m:e>
                                  <m:r>
                                    <a:rPr lang="en-US" b="0" i="1" smtClean="0">
                                      <a:latin typeface="Cambria Math"/>
                                      <a:ea typeface="Cambria Math"/>
                                    </a:rPr>
                                    <m:t>𝑅</m:t>
                                  </m:r>
                                </m:e>
                                <m:sup>
                                  <m:r>
                                    <a:rPr lang="en-US" b="0" i="1" smtClean="0">
                                      <a:latin typeface="Cambria Math"/>
                                      <a:ea typeface="Cambria Math"/>
                                    </a:rPr>
                                    <m:t>𝑒</m:t>
                                  </m:r>
                                </m:sup>
                              </m:sSup>
                              <m:r>
                                <a:rPr lang="ka-GE" i="1">
                                  <a:latin typeface="Cambria Math"/>
                                  <a:ea typeface="Cambria Math"/>
                                </a:rPr>
                                <m:t>)</m:t>
                              </m:r>
                            </m:e>
                            <m:sup>
                              <m:r>
                                <a:rPr lang="en-US" b="0" i="1" smtClean="0">
                                  <a:latin typeface="Cambria Math"/>
                                  <a:ea typeface="Cambria Math"/>
                                </a:rPr>
                                <m:t>2</m:t>
                              </m:r>
                            </m:sup>
                          </m:sSup>
                          <m:r>
                            <a:rPr lang="ka-GE" b="0" i="1" smtClean="0">
                              <a:latin typeface="Cambria Math"/>
                              <a:ea typeface="Cambria Math"/>
                            </a:rPr>
                            <m:t>+…+</m:t>
                          </m:r>
                          <m:sSub>
                            <m:sSubPr>
                              <m:ctrlPr>
                                <a:rPr lang="ka-GE" i="1">
                                  <a:latin typeface="Cambria Math"/>
                                  <a:ea typeface="Cambria Math"/>
                                </a:rPr>
                              </m:ctrlPr>
                            </m:sSubPr>
                            <m:e>
                              <m:r>
                                <a:rPr lang="en-US" b="0" i="1" smtClean="0">
                                  <a:latin typeface="Cambria Math"/>
                                  <a:ea typeface="Cambria Math"/>
                                </a:rPr>
                                <m:t>𝑝</m:t>
                              </m:r>
                            </m:e>
                            <m:sub>
                              <m:r>
                                <a:rPr lang="en-US" b="0" i="1" smtClean="0">
                                  <a:latin typeface="Cambria Math"/>
                                  <a:ea typeface="Cambria Math"/>
                                </a:rPr>
                                <m:t>𝑛</m:t>
                              </m:r>
                            </m:sub>
                          </m:sSub>
                          <m:sSup>
                            <m:sSupPr>
                              <m:ctrlPr>
                                <a:rPr lang="ka-GE" i="1">
                                  <a:latin typeface="Cambria Math"/>
                                  <a:ea typeface="Cambria Math"/>
                                </a:rPr>
                              </m:ctrlPr>
                            </m:sSupPr>
                            <m:e>
                              <m:r>
                                <a:rPr lang="ka-GE" i="1">
                                  <a:latin typeface="Cambria Math"/>
                                  <a:ea typeface="Cambria Math"/>
                                </a:rPr>
                                <m:t>(</m:t>
                              </m:r>
                              <m:sSub>
                                <m:sSubPr>
                                  <m:ctrlPr>
                                    <a:rPr lang="ka-GE" i="1">
                                      <a:latin typeface="Cambria Math"/>
                                      <a:ea typeface="Cambria Math"/>
                                    </a:rPr>
                                  </m:ctrlPr>
                                </m:sSubPr>
                                <m:e>
                                  <m:r>
                                    <a:rPr lang="en-US" b="0" i="1" smtClean="0">
                                      <a:latin typeface="Cambria Math"/>
                                      <a:ea typeface="Cambria Math"/>
                                    </a:rPr>
                                    <m:t>𝑅</m:t>
                                  </m:r>
                                </m:e>
                                <m:sub>
                                  <m:r>
                                    <a:rPr lang="en-US" b="0" i="1" smtClean="0">
                                      <a:latin typeface="Cambria Math"/>
                                      <a:ea typeface="Cambria Math"/>
                                    </a:rPr>
                                    <m:t>𝑛</m:t>
                                  </m:r>
                                </m:sub>
                              </m:sSub>
                              <m:r>
                                <a:rPr lang="ka-GE" i="1">
                                  <a:latin typeface="Cambria Math"/>
                                  <a:ea typeface="Cambria Math"/>
                                </a:rPr>
                                <m:t>−</m:t>
                              </m:r>
                              <m:sSup>
                                <m:sSupPr>
                                  <m:ctrlPr>
                                    <a:rPr lang="ka-GE" i="1" smtClean="0">
                                      <a:latin typeface="Cambria Math"/>
                                      <a:ea typeface="Cambria Math"/>
                                    </a:rPr>
                                  </m:ctrlPr>
                                </m:sSupPr>
                                <m:e>
                                  <m:r>
                                    <a:rPr lang="en-US" b="0" i="1" smtClean="0">
                                      <a:latin typeface="Cambria Math"/>
                                      <a:ea typeface="Cambria Math"/>
                                    </a:rPr>
                                    <m:t>𝑅</m:t>
                                  </m:r>
                                </m:e>
                                <m:sup>
                                  <m:r>
                                    <a:rPr lang="en-US" b="0" i="1" smtClean="0">
                                      <a:latin typeface="Cambria Math"/>
                                      <a:ea typeface="Cambria Math"/>
                                    </a:rPr>
                                    <m:t>𝑒</m:t>
                                  </m:r>
                                </m:sup>
                              </m:sSup>
                              <m:r>
                                <a:rPr lang="ka-GE" i="1">
                                  <a:latin typeface="Cambria Math"/>
                                  <a:ea typeface="Cambria Math"/>
                                </a:rPr>
                                <m:t>)</m:t>
                              </m:r>
                            </m:e>
                            <m:sup>
                              <m:r>
                                <a:rPr lang="en-US" b="0" i="1" smtClean="0">
                                  <a:latin typeface="Cambria Math"/>
                                  <a:ea typeface="Cambria Math"/>
                                </a:rPr>
                                <m:t>2</m:t>
                              </m:r>
                            </m:sup>
                          </m:sSup>
                        </m:e>
                      </m:rad>
                    </m:oMath>
                  </m:oMathPara>
                </a14:m>
                <a:endParaRPr lang="en-US" dirty="0" smtClean="0"/>
              </a:p>
              <a:p>
                <a:pPr algn="l"/>
                <a:r>
                  <a:rPr lang="ka-GE" dirty="0" smtClean="0"/>
                  <a:t>რაც დიდია სტანდარტული გადახრა მით დიდია რისკი.</a:t>
                </a:r>
              </a:p>
            </p:txBody>
          </p:sp>
        </mc:Choice>
        <mc:Fallback>
          <p:sp>
            <p:nvSpPr>
              <p:cNvPr id="3" name="Subtitle 2"/>
              <p:cNvSpPr>
                <a:spLocks noGrp="1" noRot="1" noChangeAspect="1" noMove="1" noResize="1" noEditPoints="1" noAdjustHandles="1" noChangeArrowheads="1" noChangeShapeType="1" noTextEdit="1"/>
              </p:cNvSpPr>
              <p:nvPr>
                <p:ph type="subTitle" idx="1"/>
              </p:nvPr>
            </p:nvSpPr>
            <p:spPr>
              <a:xfrm>
                <a:off x="675564" y="1323833"/>
                <a:ext cx="7994176" cy="5189561"/>
              </a:xfrm>
              <a:blipFill rotWithShape="0">
                <a:blip r:embed="rId2"/>
                <a:stretch>
                  <a:fillRect l="-839" t="-1058"/>
                </a:stretch>
              </a:blipFill>
            </p:spPr>
            <p:txBody>
              <a:bodyPr/>
              <a:lstStyle/>
              <a:p>
                <a:r>
                  <a:rPr lang="en-US">
                    <a:noFill/>
                  </a:rPr>
                  <a:t> </a:t>
                </a:r>
              </a:p>
            </p:txBody>
          </p:sp>
        </mc:Fallback>
      </mc:AlternateContent>
    </p:spTree>
    <p:extLst>
      <p:ext uri="{BB962C8B-B14F-4D97-AF65-F5344CB8AC3E}">
        <p14:creationId xmlns:p14="http://schemas.microsoft.com/office/powerpoint/2010/main" val="33297753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5" y="221610"/>
            <a:ext cx="8096534" cy="952098"/>
          </a:xfrm>
        </p:spPr>
        <p:txBody>
          <a:bodyPr>
            <a:normAutofit/>
          </a:bodyPr>
          <a:lstStyle/>
          <a:p>
            <a:pPr marL="182880" indent="0">
              <a:buNone/>
            </a:pPr>
            <a:r>
              <a:rPr lang="ka-GE" sz="4400" dirty="0"/>
              <a:t>აქტივების მოთხოვნა (რისკი)</a:t>
            </a:r>
            <a:endParaRPr lang="en-US" sz="4400" dirty="0"/>
          </a:p>
        </p:txBody>
      </p:sp>
      <mc:AlternateContent xmlns:mc="http://schemas.openxmlformats.org/markup-compatibility/2006">
        <mc:Choice xmlns:a14="http://schemas.microsoft.com/office/drawing/2010/main" Requires="a14">
          <p:sp>
            <p:nvSpPr>
              <p:cNvPr id="3" name="Subtitle 2"/>
              <p:cNvSpPr>
                <a:spLocks noGrp="1"/>
              </p:cNvSpPr>
              <p:nvPr>
                <p:ph type="subTitle" idx="1"/>
              </p:nvPr>
            </p:nvSpPr>
            <p:spPr>
              <a:xfrm>
                <a:off x="675564" y="1323833"/>
                <a:ext cx="7994176" cy="5189561"/>
              </a:xfrm>
            </p:spPr>
            <p:txBody>
              <a:bodyPr>
                <a:normAutofit/>
              </a:bodyPr>
              <a:lstStyle/>
              <a:p>
                <a:pPr algn="l"/>
                <a:r>
                  <a:rPr lang="ka-GE" b="1" u="sng" dirty="0" smtClean="0"/>
                  <a:t>მაგალითი:</a:t>
                </a:r>
              </a:p>
              <a:p>
                <a:pPr algn="l"/>
                <a:r>
                  <a:rPr lang="ka-GE" dirty="0" smtClean="0"/>
                  <a:t>პირველი აქციის მოსალოდნელი მოგება არის 10%,  </a:t>
                </a:r>
                <a14:m>
                  <m:oMath xmlns:m="http://schemas.openxmlformats.org/officeDocument/2006/math">
                    <m:sSup>
                      <m:sSupPr>
                        <m:ctrlPr>
                          <a:rPr lang="ka-GE" i="1">
                            <a:latin typeface="Cambria Math"/>
                            <a:ea typeface="Cambria Math"/>
                          </a:rPr>
                        </m:ctrlPr>
                      </m:sSupPr>
                      <m:e>
                        <m:r>
                          <a:rPr lang="en-US" i="1">
                            <a:latin typeface="Cambria Math"/>
                            <a:ea typeface="Cambria Math"/>
                          </a:rPr>
                          <m:t>𝑅</m:t>
                        </m:r>
                      </m:e>
                      <m:sup>
                        <m:r>
                          <a:rPr lang="en-US" i="1">
                            <a:latin typeface="Cambria Math"/>
                            <a:ea typeface="Cambria Math"/>
                          </a:rPr>
                          <m:t>𝑒</m:t>
                        </m:r>
                      </m:sup>
                    </m:sSup>
                  </m:oMath>
                </a14:m>
                <a:r>
                  <a:rPr lang="ka-GE" dirty="0" smtClean="0"/>
                  <a:t>=10%,</a:t>
                </a:r>
              </a:p>
              <a:p>
                <a:pPr algn="l"/>
                <a:r>
                  <a:rPr lang="ka-GE" dirty="0" smtClean="0"/>
                  <a:t>ხოლო სტანდარტული გადახრა.</a:t>
                </a:r>
              </a:p>
              <a:p>
                <a14:m>
                  <m:oMath xmlns:m="http://schemas.openxmlformats.org/officeDocument/2006/math">
                    <m:r>
                      <a:rPr lang="ka-GE" i="1">
                        <a:latin typeface="Cambria Math"/>
                        <a:ea typeface="Cambria Math"/>
                      </a:rPr>
                      <m:t>𝜎</m:t>
                    </m:r>
                    <m:r>
                      <a:rPr lang="ka-GE" i="1">
                        <a:latin typeface="Cambria Math"/>
                        <a:ea typeface="Cambria Math"/>
                      </a:rPr>
                      <m:t>=</m:t>
                    </m:r>
                    <m:rad>
                      <m:radPr>
                        <m:degHide m:val="on"/>
                        <m:ctrlPr>
                          <a:rPr lang="ka-GE" i="1" smtClean="0">
                            <a:latin typeface="Cambria Math"/>
                            <a:ea typeface="Cambria Math"/>
                          </a:rPr>
                        </m:ctrlPr>
                      </m:radPr>
                      <m:deg/>
                      <m:e>
                        <m:r>
                          <a:rPr lang="ka-GE" b="0" i="1" smtClean="0">
                            <a:latin typeface="Cambria Math"/>
                            <a:ea typeface="Cambria Math"/>
                          </a:rPr>
                          <m:t>0,5</m:t>
                        </m:r>
                        <m:sSup>
                          <m:sSupPr>
                            <m:ctrlPr>
                              <a:rPr lang="ka-GE" i="1">
                                <a:latin typeface="Cambria Math"/>
                                <a:ea typeface="Cambria Math"/>
                              </a:rPr>
                            </m:ctrlPr>
                          </m:sSupPr>
                          <m:e>
                            <m:r>
                              <a:rPr lang="ka-GE" i="1">
                                <a:latin typeface="Cambria Math"/>
                                <a:ea typeface="Cambria Math"/>
                              </a:rPr>
                              <m:t>(</m:t>
                            </m:r>
                            <m:r>
                              <a:rPr lang="ka-GE" b="0" i="1" smtClean="0">
                                <a:latin typeface="Cambria Math"/>
                                <a:ea typeface="Cambria Math"/>
                              </a:rPr>
                              <m:t>0,15</m:t>
                            </m:r>
                            <m:r>
                              <a:rPr lang="ka-GE" i="1">
                                <a:latin typeface="Cambria Math"/>
                                <a:ea typeface="Cambria Math"/>
                              </a:rPr>
                              <m:t>−</m:t>
                            </m:r>
                            <m:r>
                              <a:rPr lang="ka-GE" b="0" i="1" smtClean="0">
                                <a:latin typeface="Cambria Math"/>
                                <a:ea typeface="Cambria Math"/>
                              </a:rPr>
                              <m:t>0,1</m:t>
                            </m:r>
                            <m:r>
                              <a:rPr lang="ka-GE" i="1">
                                <a:latin typeface="Cambria Math"/>
                                <a:ea typeface="Cambria Math"/>
                              </a:rPr>
                              <m:t>)</m:t>
                            </m:r>
                          </m:e>
                          <m:sup>
                            <m:r>
                              <a:rPr lang="en-US" i="1">
                                <a:latin typeface="Cambria Math"/>
                                <a:ea typeface="Cambria Math"/>
                              </a:rPr>
                              <m:t>2</m:t>
                            </m:r>
                          </m:sup>
                        </m:sSup>
                        <m:r>
                          <a:rPr lang="ka-GE" i="1">
                            <a:latin typeface="Cambria Math"/>
                            <a:ea typeface="Cambria Math"/>
                          </a:rPr>
                          <m:t>+</m:t>
                        </m:r>
                        <m:r>
                          <a:rPr lang="ka-GE" b="0" i="1" smtClean="0">
                            <a:latin typeface="Cambria Math"/>
                            <a:ea typeface="Cambria Math"/>
                          </a:rPr>
                          <m:t>0,5</m:t>
                        </m:r>
                        <m:sSup>
                          <m:sSupPr>
                            <m:ctrlPr>
                              <a:rPr lang="ka-GE" i="1">
                                <a:latin typeface="Cambria Math"/>
                                <a:ea typeface="Cambria Math"/>
                              </a:rPr>
                            </m:ctrlPr>
                          </m:sSupPr>
                          <m:e>
                            <m:r>
                              <a:rPr lang="ka-GE" i="1">
                                <a:latin typeface="Cambria Math"/>
                                <a:ea typeface="Cambria Math"/>
                              </a:rPr>
                              <m:t>(</m:t>
                            </m:r>
                            <m:r>
                              <a:rPr lang="ka-GE" b="0" i="1" smtClean="0">
                                <a:latin typeface="Cambria Math"/>
                                <a:ea typeface="Cambria Math"/>
                              </a:rPr>
                              <m:t>0,05</m:t>
                            </m:r>
                            <m:r>
                              <a:rPr lang="ka-GE" i="1">
                                <a:latin typeface="Cambria Math"/>
                                <a:ea typeface="Cambria Math"/>
                              </a:rPr>
                              <m:t>−</m:t>
                            </m:r>
                            <m:r>
                              <a:rPr lang="ka-GE" b="0" i="1" smtClean="0">
                                <a:latin typeface="Cambria Math"/>
                                <a:ea typeface="Cambria Math"/>
                              </a:rPr>
                              <m:t>0,1</m:t>
                            </m:r>
                            <m:r>
                              <a:rPr lang="ka-GE" i="1">
                                <a:latin typeface="Cambria Math"/>
                                <a:ea typeface="Cambria Math"/>
                              </a:rPr>
                              <m:t>)</m:t>
                            </m:r>
                          </m:e>
                          <m:sup>
                            <m:r>
                              <a:rPr lang="en-US" i="1">
                                <a:latin typeface="Cambria Math"/>
                                <a:ea typeface="Cambria Math"/>
                              </a:rPr>
                              <m:t>2</m:t>
                            </m:r>
                          </m:sup>
                        </m:sSup>
                      </m:e>
                    </m:rad>
                  </m:oMath>
                </a14:m>
                <a:r>
                  <a:rPr lang="ka-GE" dirty="0" smtClean="0"/>
                  <a:t>=0,05=5%</a:t>
                </a:r>
              </a:p>
              <a:p>
                <a:pPr algn="l"/>
                <a:r>
                  <a:rPr lang="ka-GE" dirty="0" smtClean="0"/>
                  <a:t>მეორე აქციის მოსალოდნელი მოგებაა 10%, </a:t>
                </a:r>
                <a14:m>
                  <m:oMath xmlns:m="http://schemas.openxmlformats.org/officeDocument/2006/math">
                    <m:sSup>
                      <m:sSupPr>
                        <m:ctrlPr>
                          <a:rPr lang="ka-GE" i="1">
                            <a:latin typeface="Cambria Math"/>
                            <a:ea typeface="Cambria Math"/>
                          </a:rPr>
                        </m:ctrlPr>
                      </m:sSupPr>
                      <m:e>
                        <m:r>
                          <a:rPr lang="en-US" i="1">
                            <a:latin typeface="Cambria Math"/>
                            <a:ea typeface="Cambria Math"/>
                          </a:rPr>
                          <m:t>𝑅</m:t>
                        </m:r>
                      </m:e>
                      <m:sup>
                        <m:r>
                          <a:rPr lang="en-US" i="1">
                            <a:latin typeface="Cambria Math"/>
                            <a:ea typeface="Cambria Math"/>
                          </a:rPr>
                          <m:t>𝑒</m:t>
                        </m:r>
                      </m:sup>
                    </m:sSup>
                  </m:oMath>
                </a14:m>
                <a:r>
                  <a:rPr lang="ka-GE" dirty="0"/>
                  <a:t>=10</a:t>
                </a:r>
                <a:r>
                  <a:rPr lang="ka-GE" dirty="0" smtClean="0"/>
                  <a:t>%,</a:t>
                </a:r>
              </a:p>
              <a:p>
                <a:pPr algn="l"/>
                <a:r>
                  <a:rPr lang="ka-GE" dirty="0" smtClean="0"/>
                  <a:t>ხოლო სტანდარტული გადახდა არია 0%</a:t>
                </a:r>
              </a:p>
              <a:p>
                <a:pPr algn="l"/>
                <a:endParaRPr lang="ka-GE" dirty="0"/>
              </a:p>
              <a:p>
                <a:pPr algn="l"/>
                <a:r>
                  <a:rPr lang="ka-GE" dirty="0" smtClean="0"/>
                  <a:t>რისკის არ მოყვარული ადამიანი აირჩევს მეორე აქციას, ხოლო რისკის მოყვარული პირველ აქციას.  უმეტესობა არაა რისკის მოყვარული, ამიტომ ვამბობთ რომ </a:t>
                </a:r>
                <a:r>
                  <a:rPr lang="ka-GE" b="1" u="sng" dirty="0" smtClean="0"/>
                  <a:t>თუ ყველა დანარჩენი ფაქტორები არ იცვლება და აქციის რისკი იზრდება სხვა აქციასთან </a:t>
                </a:r>
                <a:r>
                  <a:rPr lang="ka-GE" b="1" u="sng" dirty="0" smtClean="0"/>
                  <a:t>შედარებით, </a:t>
                </a:r>
                <a:r>
                  <a:rPr lang="ka-GE" b="1" u="sng" dirty="0" smtClean="0"/>
                  <a:t>მაშინ მასზე მოთხოვნა მცირდება.</a:t>
                </a:r>
                <a:endParaRPr lang="ka-GE" dirty="0" smtClean="0"/>
              </a:p>
              <a:p>
                <a:pPr algn="l"/>
                <a:endParaRPr lang="ka-GE" dirty="0" smtClean="0"/>
              </a:p>
            </p:txBody>
          </p:sp>
        </mc:Choice>
        <mc:Fallback>
          <p:sp>
            <p:nvSpPr>
              <p:cNvPr id="3" name="Subtitle 2"/>
              <p:cNvSpPr>
                <a:spLocks noGrp="1" noRot="1" noChangeAspect="1" noMove="1" noResize="1" noEditPoints="1" noAdjustHandles="1" noChangeArrowheads="1" noChangeShapeType="1" noTextEdit="1"/>
              </p:cNvSpPr>
              <p:nvPr>
                <p:ph type="subTitle" idx="1"/>
              </p:nvPr>
            </p:nvSpPr>
            <p:spPr>
              <a:xfrm>
                <a:off x="675564" y="1323833"/>
                <a:ext cx="7994176" cy="5189561"/>
              </a:xfrm>
              <a:blipFill rotWithShape="0">
                <a:blip r:embed="rId2"/>
                <a:stretch>
                  <a:fillRect l="-686" t="-1058" r="-534"/>
                </a:stretch>
              </a:blipFill>
            </p:spPr>
            <p:txBody>
              <a:bodyPr/>
              <a:lstStyle/>
              <a:p>
                <a:r>
                  <a:rPr lang="en-US">
                    <a:noFill/>
                  </a:rPr>
                  <a:t> </a:t>
                </a:r>
              </a:p>
            </p:txBody>
          </p:sp>
        </mc:Fallback>
      </mc:AlternateContent>
    </p:spTree>
    <p:extLst>
      <p:ext uri="{BB962C8B-B14F-4D97-AF65-F5344CB8AC3E}">
        <p14:creationId xmlns:p14="http://schemas.microsoft.com/office/powerpoint/2010/main" val="41694858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5565" y="221610"/>
            <a:ext cx="8096534" cy="952098"/>
          </a:xfrm>
        </p:spPr>
        <p:txBody>
          <a:bodyPr>
            <a:normAutofit fontScale="90000"/>
          </a:bodyPr>
          <a:lstStyle/>
          <a:p>
            <a:pPr marL="182880" indent="0">
              <a:buNone/>
            </a:pPr>
            <a:r>
              <a:rPr lang="ka-GE" sz="4400" dirty="0"/>
              <a:t>აქტივების მოთხოვნა </a:t>
            </a:r>
            <a:r>
              <a:rPr lang="ka-GE" sz="4400" dirty="0" smtClean="0"/>
              <a:t>(ლიკვიდურობა)</a:t>
            </a:r>
            <a:endParaRPr lang="en-US" sz="4400" dirty="0"/>
          </a:p>
        </p:txBody>
      </p:sp>
      <p:sp>
        <p:nvSpPr>
          <p:cNvPr id="3" name="Subtitle 2"/>
          <p:cNvSpPr>
            <a:spLocks noGrp="1"/>
          </p:cNvSpPr>
          <p:nvPr>
            <p:ph type="subTitle" idx="1"/>
          </p:nvPr>
        </p:nvSpPr>
        <p:spPr>
          <a:xfrm>
            <a:off x="675564" y="1323833"/>
            <a:ext cx="7994176" cy="5189561"/>
          </a:xfrm>
        </p:spPr>
        <p:txBody>
          <a:bodyPr>
            <a:normAutofit/>
          </a:bodyPr>
          <a:lstStyle/>
          <a:p>
            <a:pPr algn="l"/>
            <a:endParaRPr lang="ka-GE" dirty="0" smtClean="0"/>
          </a:p>
          <a:p>
            <a:pPr algn="l"/>
            <a:r>
              <a:rPr lang="ka-GE" dirty="0" smtClean="0"/>
              <a:t>აქტივების ლიკვიდურობა განისაზღვრება მისი ფულში გადაცვლის სისწრაფით და სიადვილით. ამ ყველაფერს განსაზღვრავს  მყიდველების და გამყიდველების რაოდენობა. </a:t>
            </a:r>
          </a:p>
          <a:p>
            <a:pPr algn="l"/>
            <a:endParaRPr lang="ka-GE" dirty="0"/>
          </a:p>
          <a:p>
            <a:pPr algn="l"/>
            <a:r>
              <a:rPr lang="ka-GE" dirty="0" smtClean="0"/>
              <a:t>მაგალითად სახლი არ არის ძალიან ლიკვიდური რადგან ძნელია მყიდველის სწრაფად მონახვა, და თუ სწრაფად გსურს რომ გაყიდო ფასს უნდა დააკლო, რაც ზრდის ლიკვიდურობის ხარჯებს.</a:t>
            </a:r>
          </a:p>
          <a:p>
            <a:pPr algn="l"/>
            <a:endParaRPr lang="ka-GE" dirty="0"/>
          </a:p>
          <a:p>
            <a:pPr algn="l"/>
            <a:r>
              <a:rPr lang="ka-GE" b="1" u="sng" dirty="0" smtClean="0"/>
              <a:t>სხვებთან შედარებით მეტად ლიკვიდური ატქივები უფრო სასურველი მყიდველისთვის (როდესაც სხვა ყველა ფაქტორი უცვლელი) ამიტომ იზრდება მასზე მოთხოვნა.</a:t>
            </a:r>
          </a:p>
        </p:txBody>
      </p:sp>
    </p:spTree>
    <p:extLst>
      <p:ext uri="{BB962C8B-B14F-4D97-AF65-F5344CB8AC3E}">
        <p14:creationId xmlns:p14="http://schemas.microsoft.com/office/powerpoint/2010/main" val="15881904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775</TotalTime>
  <Words>883</Words>
  <Application>Microsoft Office PowerPoint</Application>
  <PresentationFormat>On-screen Show (4:3)</PresentationFormat>
  <Paragraphs>152</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Cambria Math</vt:lpstr>
      <vt:lpstr>Sylfaen</vt:lpstr>
      <vt:lpstr>Office Theme</vt:lpstr>
      <vt:lpstr>რატომ იცვლებიან საპროცენტო განაკვეთები </vt:lpstr>
      <vt:lpstr>შესავალი</vt:lpstr>
      <vt:lpstr>აქტივების მოთხოვნა</vt:lpstr>
      <vt:lpstr>აქტივების მოთხოვნა (სიმდიდრე)</vt:lpstr>
      <vt:lpstr>აქტივების მოთხოვნა (მოსალოდნელი მოგება)</vt:lpstr>
      <vt:lpstr>აქტივების მოთხოვნა (მოსალოდნელი მოგება)</vt:lpstr>
      <vt:lpstr>აქტივების მოთხოვნა (რისკი)</vt:lpstr>
      <vt:lpstr>აქტივების მოთხოვნა (რისკი)</vt:lpstr>
      <vt:lpstr>აქტივების მოთხოვნა (ლიკვიდურობა)</vt:lpstr>
      <vt:lpstr>ობლიგაციების მოთხოვნა და მიწოდება</vt:lpstr>
      <vt:lpstr>ობლიგაციების მოთხოვნა და მიწოდება</vt:lpstr>
      <vt:lpstr>ობლიგაციების ბაზრის წონასწორობა</vt:lpstr>
      <vt:lpstr>მოთხოვნის მრუდის გადაადგილება</vt:lpstr>
      <vt:lpstr>მოთხოვნის მრუდის გადაადგილება</vt:lpstr>
      <vt:lpstr>მოთხოვნის მრუდის გადაადგილება</vt:lpstr>
      <vt:lpstr>მოთხოვნის მრუდის გადაადგილება</vt:lpstr>
      <vt:lpstr>მიწოდების მრუდის გადაადგილება</vt:lpstr>
      <vt:lpstr>მიწოდების მრუდის გადაადგილება</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Lenovo</cp:lastModifiedBy>
  <cp:revision>292</cp:revision>
  <dcterms:created xsi:type="dcterms:W3CDTF">2006-08-16T00:00:00Z</dcterms:created>
  <dcterms:modified xsi:type="dcterms:W3CDTF">2018-03-16T12:58:39Z</dcterms:modified>
</cp:coreProperties>
</file>