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8" r:id="rId7"/>
    <p:sldId id="299" r:id="rId8"/>
    <p:sldId id="261" r:id="rId9"/>
    <p:sldId id="262" r:id="rId10"/>
    <p:sldId id="269" r:id="rId11"/>
    <p:sldId id="263" r:id="rId12"/>
    <p:sldId id="270" r:id="rId13"/>
    <p:sldId id="271" r:id="rId14"/>
    <p:sldId id="300" r:id="rId15"/>
    <p:sldId id="273" r:id="rId16"/>
    <p:sldId id="301" r:id="rId17"/>
    <p:sldId id="264" r:id="rId18"/>
    <p:sldId id="302" r:id="rId19"/>
    <p:sldId id="274" r:id="rId20"/>
    <p:sldId id="275" r:id="rId21"/>
    <p:sldId id="276" r:id="rId22"/>
    <p:sldId id="303" r:id="rId23"/>
    <p:sldId id="278" r:id="rId24"/>
    <p:sldId id="279" r:id="rId25"/>
    <p:sldId id="280" r:id="rId26"/>
    <p:sldId id="281" r:id="rId27"/>
    <p:sldId id="304" r:id="rId28"/>
    <p:sldId id="305" r:id="rId29"/>
    <p:sldId id="306" r:id="rId30"/>
    <p:sldId id="307" r:id="rId31"/>
    <p:sldId id="308" r:id="rId32"/>
    <p:sldId id="30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94A5D-F917-48A1-B6D0-06F7F7F5BEDF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2C38E-A2EE-4257-82CC-1DE859481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0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895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9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2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8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1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7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2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6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7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2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1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9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incapital.com/charts.ht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7772400" cy="2304256"/>
          </a:xfrm>
        </p:spPr>
        <p:txBody>
          <a:bodyPr>
            <a:noAutofit/>
          </a:bodyPr>
          <a:lstStyle/>
          <a:p>
            <a:pPr marL="182880"/>
            <a:r>
              <a:rPr lang="ka-GE" sz="3200" b="1" dirty="0" smtClean="0"/>
              <a:t>სარგებლის განაკვეთი და მისი როლი </a:t>
            </a:r>
            <a:r>
              <a:rPr lang="ka-GE" sz="3200" b="1" smtClean="0"/>
              <a:t>ღირებულების </a:t>
            </a:r>
            <a:r>
              <a:rPr lang="ka-GE" sz="3200" b="1" smtClean="0"/>
              <a:t>შეფასებაში</a:t>
            </a:r>
            <a:endParaRPr lang="en-US" sz="3200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436096" y="5949280"/>
            <a:ext cx="3456384" cy="824727"/>
          </a:xfrm>
        </p:spPr>
        <p:txBody>
          <a:bodyPr>
            <a:normAutofit/>
          </a:bodyPr>
          <a:lstStyle/>
          <a:p>
            <a:r>
              <a:rPr lang="ka-GE" sz="1800" dirty="0" smtClean="0"/>
              <a:t>გრიგოლ მოდებაძე</a:t>
            </a:r>
          </a:p>
          <a:p>
            <a:r>
              <a:rPr lang="en-US" sz="1800" dirty="0" smtClean="0"/>
              <a:t>g.modebadze@agruni.edu.ge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72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a-GE" sz="3600" dirty="0"/>
              <a:t>4 სახის საკრედიტო ბაზრის ინსტრუმენტები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81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a-GE" dirty="0" smtClean="0"/>
              <a:t>4. </a:t>
            </a:r>
            <a:r>
              <a:rPr lang="ka-GE" b="1" u="sng" dirty="0" smtClean="0"/>
              <a:t>დისკონტირებული ობლიგაცია (</a:t>
            </a:r>
            <a:r>
              <a:rPr lang="en-US" b="1" u="sng" dirty="0" smtClean="0"/>
              <a:t>discount bond) </a:t>
            </a:r>
            <a:r>
              <a:rPr lang="en-US" dirty="0" smtClean="0"/>
              <a:t>: </a:t>
            </a:r>
            <a:r>
              <a:rPr lang="ka-GE" dirty="0" smtClean="0"/>
              <a:t>ობლიგაცია იყიდება საბოლოო ღირებულებაზე (</a:t>
            </a:r>
            <a:r>
              <a:rPr lang="en-US" dirty="0" smtClean="0"/>
              <a:t>face value) </a:t>
            </a:r>
            <a:r>
              <a:rPr lang="ka-GE" dirty="0" smtClean="0"/>
              <a:t>დაბალ ფასად და ვადის გასვლის შემდეგ გადაგიხდიან წინასწარ შეთანხმებულ საბოლოო ღირებულებას. კუპონ ობლიგაციისგან განსხვავებით არანაირ სარგებლის გადასახადს არ იღებთ ვადის გასვლამდე, ამიტომაც ასეთ ობლიგაციას </a:t>
            </a:r>
            <a:r>
              <a:rPr lang="ka-GE" b="1" u="sng" dirty="0" smtClean="0"/>
              <a:t>ნულოვანი კუპონ ობლიგაციაც ეწოდება) </a:t>
            </a:r>
          </a:p>
          <a:p>
            <a:pPr marL="45720" indent="0">
              <a:buNone/>
            </a:pPr>
            <a:endParaRPr lang="ka-GE" b="1" u="sng" dirty="0"/>
          </a:p>
          <a:p>
            <a:pPr marL="45720" indent="0">
              <a:buNone/>
            </a:pPr>
            <a:r>
              <a:rPr lang="ka-GE" b="1" u="sng" dirty="0" smtClean="0"/>
              <a:t>მაგ: </a:t>
            </a:r>
            <a:r>
              <a:rPr lang="ka-GE" dirty="0" smtClean="0"/>
              <a:t>1000$ საბოლოო ღირებულების ერთ წლიანი დისკონტირებული ობლიგაცია თუ გაიყიდა 900 $-ად. </a:t>
            </a:r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r>
              <a:rPr lang="ka-GE" dirty="0" smtClean="0"/>
              <a:t>ოთხივე ინსტრუმენტი სხვადასხვა გადასახადს იძლევა სხვადასხვა პერიოდში. როგორ ავარჩიოთ რომელი მათგანი იძლევა ყველაზე მეტ შემოსავალს. ამისათვის გამოვიყენებთ დღევანდელი ღირებულების ცნებას. 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7800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Yield of Maturity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81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a-GE" dirty="0" smtClean="0"/>
              <a:t>სარგებლის განაკვეთის დათვლაში ყველაზე მნიშვნელობანი ფაქტორია </a:t>
            </a:r>
            <a:r>
              <a:rPr lang="en-US" dirty="0" smtClean="0"/>
              <a:t>yield of maturity. </a:t>
            </a:r>
            <a:r>
              <a:rPr lang="ka-GE" dirty="0" smtClean="0"/>
              <a:t>სარგებლის განაკვეთი რომელიც ინსტრუმენტის დღევანდელ </a:t>
            </a:r>
            <a:r>
              <a:rPr lang="ka-GE" b="1" u="sng" dirty="0" smtClean="0"/>
              <a:t>დადისკონტირებულ ღირებულებას </a:t>
            </a:r>
            <a:r>
              <a:rPr lang="ka-GE" dirty="0" smtClean="0"/>
              <a:t>უტოლებს ინსტრუმენტის რეალურ </a:t>
            </a:r>
            <a:r>
              <a:rPr lang="ka-GE" b="1" u="sng" dirty="0" smtClean="0"/>
              <a:t>დღევანდელ ღირებულას.</a:t>
            </a:r>
            <a:r>
              <a:rPr lang="ka-GE" dirty="0" smtClean="0"/>
              <a:t> ამიტომ თვლიან რომ ის სარგებლის გააკვეთის ყველაზე კარგი საზომია. </a:t>
            </a:r>
          </a:p>
          <a:p>
            <a:pPr marL="45720" indent="0">
              <a:buNone/>
            </a:pPr>
            <a:r>
              <a:rPr lang="ka-GE" dirty="0" smtClean="0"/>
              <a:t>მაგ: </a:t>
            </a:r>
            <a:r>
              <a:rPr lang="ka-GE" b="1" u="sng" dirty="0" smtClean="0"/>
              <a:t>მარტივი სესხი: </a:t>
            </a:r>
            <a:r>
              <a:rPr lang="ka-GE" dirty="0" smtClean="0"/>
              <a:t> ნინომ გიორგის ასესხა 100$ ერთი წლის ვადით და სურს რომ უკან 110$ დაუბრუნოს. რას უდრის </a:t>
            </a:r>
            <a:r>
              <a:rPr lang="en-US" dirty="0"/>
              <a:t>yield of </a:t>
            </a:r>
            <a:r>
              <a:rPr lang="en-US" dirty="0" smtClean="0"/>
              <a:t>maturity</a:t>
            </a:r>
            <a:r>
              <a:rPr lang="ka-GE" dirty="0" smtClean="0"/>
              <a:t>? </a:t>
            </a:r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endParaRPr lang="ka-G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4962525"/>
            <a:ext cx="67706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1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Yield of Maturity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52400" y="1447800"/>
            <a:ext cx="8839200" cy="5181600"/>
          </a:xfrm>
          <a:blipFill rotWithShape="1">
            <a:blip r:embed="rId2"/>
            <a:stretch>
              <a:fillRect l="-276" t="-706" r="-1586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116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Yield of Maturity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52400" y="1447800"/>
            <a:ext cx="8839200" cy="5181600"/>
          </a:xfrm>
          <a:blipFill rotWithShape="1">
            <a:blip r:embed="rId2"/>
            <a:stretch>
              <a:fillRect l="-276" t="-941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311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Yield of Maturity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8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ka-GE" b="1" dirty="0" smtClean="0"/>
              <a:t>მაგალითი:</a:t>
            </a:r>
          </a:p>
          <a:p>
            <a:pPr marL="45720" indent="0">
              <a:buNone/>
            </a:pPr>
            <a:r>
              <a:rPr lang="ru-RU" dirty="0" smtClean="0"/>
              <a:t>10 </a:t>
            </a:r>
            <a:r>
              <a:rPr lang="ka-GE" dirty="0" smtClean="0"/>
              <a:t>წლიანი10 %-იანი კუპონ ობლიგაციის </a:t>
            </a:r>
            <a:r>
              <a:rPr lang="en-US" dirty="0" smtClean="0"/>
              <a:t>yield of maturity</a:t>
            </a:r>
            <a:r>
              <a:rPr lang="ka-GE" dirty="0" smtClean="0"/>
              <a:t>, როდესაც საბოლოო ღირებულება არის 1000$</a:t>
            </a:r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endParaRPr lang="ka-GE" dirty="0" smtClean="0"/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endParaRPr lang="ka-GE" dirty="0" smtClean="0"/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endParaRPr lang="ka-GE" dirty="0" smtClean="0"/>
          </a:p>
          <a:p>
            <a:pPr marL="45720" indent="0">
              <a:buNone/>
            </a:pPr>
            <a:endParaRPr lang="ka-GE" dirty="0" smtClean="0"/>
          </a:p>
          <a:p>
            <a:pPr marL="45720" indent="0">
              <a:buNone/>
            </a:pPr>
            <a:r>
              <a:rPr lang="ka-GE" dirty="0" smtClean="0"/>
              <a:t>1. როდესაც ფასი უდრის საბოლოო ღირებულებას მაშინ </a:t>
            </a:r>
            <a:r>
              <a:rPr lang="en-US" dirty="0"/>
              <a:t>yield of </a:t>
            </a:r>
            <a:r>
              <a:rPr lang="en-US" dirty="0" smtClean="0"/>
              <a:t>maturity</a:t>
            </a:r>
            <a:r>
              <a:rPr lang="ka-GE" dirty="0" smtClean="0"/>
              <a:t> უდრის კუპონის პროცენტს.</a:t>
            </a:r>
          </a:p>
          <a:p>
            <a:pPr marL="45720" indent="0">
              <a:buNone/>
            </a:pPr>
            <a:r>
              <a:rPr lang="ka-GE" dirty="0" smtClean="0"/>
              <a:t>2. ფასი და </a:t>
            </a:r>
            <a:r>
              <a:rPr lang="en-US" dirty="0"/>
              <a:t>yield of </a:t>
            </a:r>
            <a:r>
              <a:rPr lang="en-US" dirty="0" smtClean="0"/>
              <a:t>maturity</a:t>
            </a:r>
            <a:r>
              <a:rPr lang="ka-GE" dirty="0" smtClean="0"/>
              <a:t> უარყოფითად არიან დამოკიდებული ერთმანეთზე.</a:t>
            </a:r>
          </a:p>
          <a:p>
            <a:pPr marL="45720" indent="0">
              <a:buNone/>
            </a:pPr>
            <a:r>
              <a:rPr lang="ka-GE" dirty="0" smtClean="0"/>
              <a:t>3. როდესაც </a:t>
            </a:r>
            <a:r>
              <a:rPr lang="en-US" dirty="0"/>
              <a:t>yield of </a:t>
            </a:r>
            <a:r>
              <a:rPr lang="en-US" dirty="0" smtClean="0"/>
              <a:t>maturity</a:t>
            </a:r>
            <a:r>
              <a:rPr lang="ka-GE" dirty="0" smtClean="0"/>
              <a:t> მეტია კუპონის პროცენტზე მაშინ ფასი საბოლოო ღირებულებაზე ნაკლებია</a:t>
            </a:r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endParaRPr lang="ka-GE" dirty="0"/>
          </a:p>
        </p:txBody>
      </p:sp>
      <p:pic>
        <p:nvPicPr>
          <p:cNvPr id="5" name="Picture 2" descr="G:\MishkinEakins_PPT\MishinEakins_PPT\Art\Ch03\tab0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916832"/>
            <a:ext cx="680085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4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Yield of Maturity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a-GE" dirty="0" smtClean="0"/>
              <a:t>არსებობს კუპონ ობლიგაციის ერთი კონკრეტული შემთხვევა როდესაც ობლიგაციას არ გააჩნია ვადის გასვლის პერიოდი, უსასრულო პერიოდიანი ობლიგაცია. შესაბამისად არ გააჩნია სააბოლოო ღირებულება. (</a:t>
            </a:r>
            <a:r>
              <a:rPr lang="en-US" dirty="0" smtClean="0"/>
              <a:t>perpetuity). </a:t>
            </a:r>
            <a:r>
              <a:rPr lang="ka-GE" dirty="0" smtClean="0"/>
              <a:t>მაშინ ამ შემთხვევაში, მის დღევანდელ ღირებულებასა და გადახდის ოდენობას შორის კავშირი იქნება შემდეგნაირი. </a:t>
            </a:r>
            <a:r>
              <a:rPr lang="en-US" dirty="0"/>
              <a:t>P=C/i</a:t>
            </a:r>
            <a:endParaRPr lang="ka-GE" dirty="0"/>
          </a:p>
          <a:p>
            <a:pPr marL="45720" indent="0">
              <a:buNone/>
            </a:pPr>
            <a:endParaRPr lang="ka-GE" dirty="0" smtClean="0"/>
          </a:p>
          <a:p>
            <a:pPr marL="45720" indent="0">
              <a:buNone/>
            </a:pPr>
            <a:r>
              <a:rPr lang="ka-GE" b="1" u="sng" dirty="0" smtClean="0"/>
              <a:t>დისკონტირებული ობლიგაცია:</a:t>
            </a:r>
          </a:p>
          <a:p>
            <a:pPr marL="45720" indent="0">
              <a:buNone/>
            </a:pPr>
            <a:r>
              <a:rPr lang="en-US" dirty="0"/>
              <a:t>yield of </a:t>
            </a:r>
            <a:r>
              <a:rPr lang="en-US" dirty="0" smtClean="0"/>
              <a:t>maturity </a:t>
            </a:r>
            <a:r>
              <a:rPr lang="ka-GE" dirty="0" smtClean="0"/>
              <a:t>იქნება </a:t>
            </a:r>
            <a:r>
              <a:rPr lang="en-US" dirty="0" smtClean="0"/>
              <a:t>i=(F-P)/P</a:t>
            </a:r>
            <a:endParaRPr lang="ka-GE" dirty="0" smtClean="0"/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Yield of Maturity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a-GE" dirty="0" smtClean="0"/>
              <a:t> 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28600" y="1078173"/>
            <a:ext cx="7929563" cy="1219200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charset="0"/>
              <a:buAutoNum type="arabicPeriod" startAt="4"/>
              <a:defRPr/>
            </a:pPr>
            <a:r>
              <a:rPr lang="ka-GE" sz="2800" dirty="0" smtClean="0">
                <a:cs typeface="ヒラギノ角ゴ Pro W3" charset="0"/>
              </a:rPr>
              <a:t>ერთ წლიანი დისკონტირებული ობლიგაცია</a:t>
            </a:r>
            <a:r>
              <a:rPr lang="en-US" sz="2800" dirty="0" smtClean="0">
                <a:cs typeface="ヒラギノ角ゴ Pro W3" charset="0"/>
              </a:rPr>
              <a:t> </a:t>
            </a:r>
            <a:br>
              <a:rPr lang="en-US" sz="2800" dirty="0" smtClean="0">
                <a:cs typeface="ヒラギノ角ゴ Pro W3" charset="0"/>
              </a:rPr>
            </a:br>
            <a:r>
              <a:rPr lang="en-US" sz="2800" dirty="0" smtClean="0">
                <a:cs typeface="ヒラギノ角ゴ Pro W3" charset="0"/>
              </a:rPr>
              <a:t>(</a:t>
            </a:r>
            <a:r>
              <a:rPr lang="en-US" sz="2800" i="1" dirty="0" smtClean="0">
                <a:cs typeface="ヒラギノ角ゴ Pro W3" charset="0"/>
              </a:rPr>
              <a:t>P</a:t>
            </a:r>
            <a:r>
              <a:rPr lang="en-US" sz="2800" dirty="0" smtClean="0">
                <a:cs typeface="ヒラギノ角ゴ Pro W3" charset="0"/>
              </a:rPr>
              <a:t> </a:t>
            </a:r>
            <a:r>
              <a:rPr lang="en-US" sz="2800" dirty="0" smtClean="0">
                <a:latin typeface="Symbol" charset="0"/>
                <a:cs typeface="ヒラギノ角ゴ Pro W3" charset="0"/>
              </a:rPr>
              <a:t>=</a:t>
            </a:r>
            <a:r>
              <a:rPr lang="en-US" sz="2800" dirty="0" smtClean="0">
                <a:cs typeface="ヒラギノ角ゴ Pro W3" charset="0"/>
              </a:rPr>
              <a:t> $900, </a:t>
            </a:r>
            <a:r>
              <a:rPr lang="en-US" sz="2800" i="1" dirty="0" smtClean="0">
                <a:cs typeface="ヒラギノ角ゴ Pro W3" charset="0"/>
              </a:rPr>
              <a:t>F</a:t>
            </a:r>
            <a:r>
              <a:rPr lang="en-US" sz="2800" dirty="0" smtClean="0">
                <a:cs typeface="ヒラギノ角ゴ Pro W3" charset="0"/>
              </a:rPr>
              <a:t> </a:t>
            </a:r>
            <a:r>
              <a:rPr lang="en-US" sz="2800" dirty="0" smtClean="0">
                <a:latin typeface="Symbol" charset="0"/>
                <a:cs typeface="ヒラギノ角ゴ Pro W3" charset="0"/>
              </a:rPr>
              <a:t>=</a:t>
            </a:r>
            <a:r>
              <a:rPr lang="en-US" sz="2800" dirty="0" smtClean="0">
                <a:cs typeface="ヒラギノ角ゴ Pro W3" charset="0"/>
              </a:rPr>
              <a:t> $1000)</a:t>
            </a:r>
            <a:endParaRPr lang="en-US" sz="2800" dirty="0">
              <a:cs typeface="ヒラギノ角ゴ Pro W3" charset="0"/>
            </a:endParaRPr>
          </a:p>
        </p:txBody>
      </p:sp>
      <p:pic>
        <p:nvPicPr>
          <p:cNvPr id="5" name="Picture 2" descr="C:\Users\Donald\Desktop\MishkinEakins_PPT\MishinEakins_PPT\Art\Ch03\eq03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2908300"/>
            <a:ext cx="55626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72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a-GE" sz="3600" dirty="0" smtClean="0"/>
              <a:t>ნომინალური და რეალური სარგებლი განაკვეთები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81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a-GE" dirty="0" smtClean="0"/>
              <a:t>სარგებლის განაკვეთის (</a:t>
            </a:r>
            <a:r>
              <a:rPr lang="en-US" dirty="0" smtClean="0"/>
              <a:t>yield </a:t>
            </a:r>
            <a:r>
              <a:rPr lang="en-US" dirty="0"/>
              <a:t>of maturity</a:t>
            </a:r>
            <a:r>
              <a:rPr lang="ka-GE" dirty="0"/>
              <a:t> </a:t>
            </a:r>
            <a:r>
              <a:rPr lang="ka-GE" dirty="0" smtClean="0"/>
              <a:t>) გამოთვლისას უგულვებელყავით ფასების ცვლილება, ანუ ინფლაცია, რომელის დანახარჯად ახლავს სესხებას.  სარგებლის განაკვეთს, რომელის არ ითვალისწინებს ინფლაციას, ეწოდება </a:t>
            </a:r>
            <a:r>
              <a:rPr lang="ka-GE" b="1" u="sng" dirty="0" smtClean="0"/>
              <a:t>ნომინალური სარგებლის განაკვეთი. </a:t>
            </a:r>
          </a:p>
          <a:p>
            <a:pPr marL="45720" indent="0">
              <a:buNone/>
            </a:pPr>
            <a:endParaRPr lang="ka-GE" b="1" u="sng" dirty="0"/>
          </a:p>
          <a:p>
            <a:pPr marL="45720" indent="0">
              <a:buNone/>
            </a:pPr>
            <a:r>
              <a:rPr lang="ka-GE" dirty="0" smtClean="0"/>
              <a:t>რეალური სარგებლის განაკვეთი კი ითვალისწინებს ინფლაციას, როგორც სესხებისას გაწეულ დანახარჯს. </a:t>
            </a:r>
          </a:p>
          <a:p>
            <a:pPr marL="45720" indent="0">
              <a:buNone/>
            </a:pPr>
            <a:r>
              <a:rPr lang="ka-GE" dirty="0" smtClean="0"/>
              <a:t>რეალური სარგებლის გააკვეთი გამოიყვანება ფიშერის განტოლებიდან, რომელის (მიახლოებით) ამბობს რომ ნომინალური სარგებლის განაკვეთი არის რეალურ სარგებლის განაკვეთს დამატებული მოსალოდნელი ინფლაცია. საიდანაც  ვღებულობთ რომ </a:t>
            </a:r>
            <a:r>
              <a:rPr lang="en-US" dirty="0" smtClean="0"/>
              <a:t>i(</a:t>
            </a:r>
            <a:r>
              <a:rPr lang="ka-GE" dirty="0" smtClean="0"/>
              <a:t>რეალ</a:t>
            </a:r>
            <a:r>
              <a:rPr lang="en-US" dirty="0" smtClean="0"/>
              <a:t>)=i(</a:t>
            </a:r>
            <a:r>
              <a:rPr lang="ka-GE" dirty="0" smtClean="0"/>
              <a:t>ნომ</a:t>
            </a:r>
            <a:r>
              <a:rPr lang="en-US" dirty="0" smtClean="0"/>
              <a:t>)-</a:t>
            </a:r>
            <a:r>
              <a:rPr lang="el-GR" dirty="0" smtClean="0"/>
              <a:t>π</a:t>
            </a:r>
            <a:r>
              <a:rPr lang="en-US" dirty="0" smtClean="0"/>
              <a:t>(</a:t>
            </a:r>
            <a:r>
              <a:rPr lang="ka-GE" dirty="0" smtClean="0"/>
              <a:t>მოს</a:t>
            </a:r>
            <a:r>
              <a:rPr lang="en-US" dirty="0" smtClean="0"/>
              <a:t>) </a:t>
            </a:r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val="3834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6512511" cy="11430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ka-GE" dirty="0" smtClean="0">
                <a:cs typeface="ヒラギノ角ゴ Pro W3" charset="0"/>
              </a:rPr>
              <a:t>სარგებლის განაკვეთი</a:t>
            </a:r>
            <a:endParaRPr lang="en-US" dirty="0">
              <a:cs typeface="ヒラギノ角ゴ Pro W3" charset="0"/>
            </a:endParaRPr>
          </a:p>
        </p:txBody>
      </p:sp>
      <p:pic>
        <p:nvPicPr>
          <p:cNvPr id="49154" name="Picture 2" descr="G:\MishkinEakins_PPT\MishinEakins_PPT\Art\Ch03\fig0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39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096000" y="1524000"/>
            <a:ext cx="6729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Sample of current rates and indexes</a:t>
            </a:r>
          </a:p>
          <a:p>
            <a:r>
              <a:rPr lang="en-US" sz="1200">
                <a:hlinkClick r:id="rId3"/>
              </a:rPr>
              <a:t>http://www.martincapital.com/charts.htm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331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a-GE" sz="3600" dirty="0" smtClean="0"/>
              <a:t>სარგებლის განაკვეთსა და ამონაგებს შორის განსხვავება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81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a-GE" dirty="0" smtClean="0"/>
              <a:t>ზოგი ფიქრობს რომ სარგებლის განაკვეთის ცოდნა საკმარისია იმისთვის რომ გავარკვიოთ რამდენად კარგია ამა თუ იმ ფასიანი ქაღალდის ფლობა. </a:t>
            </a:r>
          </a:p>
          <a:p>
            <a:pPr marL="45720" indent="0">
              <a:buNone/>
            </a:pPr>
            <a:endParaRPr lang="ka-GE" dirty="0" smtClean="0"/>
          </a:p>
          <a:p>
            <a:pPr marL="45720" indent="0">
              <a:buNone/>
            </a:pPr>
            <a:r>
              <a:rPr lang="ka-GE" dirty="0" smtClean="0"/>
              <a:t>რა სარგებლობას იღებს ფასიანი ქაღალდის მფლობელი მისი ფლობით? ამ ინფორმაციას იძლევა </a:t>
            </a:r>
            <a:r>
              <a:rPr lang="ka-GE" b="1" u="sng" dirty="0" smtClean="0"/>
              <a:t>ამონაგები. </a:t>
            </a:r>
            <a:endParaRPr lang="ka-GE" dirty="0" smtClean="0"/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r>
              <a:rPr lang="ka-GE" dirty="0" smtClean="0"/>
              <a:t>ნებისმიერი ფასიანი ქაღალდისთვის </a:t>
            </a:r>
            <a:r>
              <a:rPr lang="ka-GE" b="1" u="sng" dirty="0" smtClean="0"/>
              <a:t>ამონაგების დონე არის მიღებულ თანხას დამატებული ფასთა შორის სხვაობა, საწყისი ფასის პროცენტში გამოსახული.</a:t>
            </a:r>
          </a:p>
          <a:p>
            <a:pPr marL="45720" indent="0">
              <a:buNone/>
            </a:pPr>
            <a:endParaRPr lang="ka-GE" b="1" u="sng" dirty="0"/>
          </a:p>
        </p:txBody>
      </p:sp>
    </p:spTree>
    <p:extLst>
      <p:ext uri="{BB962C8B-B14F-4D97-AF65-F5344CB8AC3E}">
        <p14:creationId xmlns:p14="http://schemas.microsoft.com/office/powerpoint/2010/main" val="14636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a-GE" sz="3600" dirty="0" smtClean="0"/>
              <a:t>შესავალი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81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a-GE" dirty="0" smtClean="0"/>
              <a:t>სარგებლის განაკვეთის ცვლილებას დიდი მნიშვნელობა აქვს როგორც ეკონომიკის განვითარებისთვის ასევე თითოეული ადამიანისთვის. სარგებლის განაკვეთს აქვს გავლენა შენახვა-ხარჯვის გადაწყვეტილებაზე. იყიდოთ თუ არა სახლი, შეიძინოთ თუ არა რაიმე ფასიანი ქაღალდი, ან შემნახველ ანგარიშზე შეინახოთ. ასევე, გავლენს ახდენს ბიზნეს გადაწყვეტილებებზე და ინვესტიციებზე.</a:t>
            </a:r>
          </a:p>
          <a:p>
            <a:pPr marL="45720" indent="0">
              <a:buNone/>
            </a:pPr>
            <a:endParaRPr lang="ka-GE" dirty="0" smtClean="0"/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r>
              <a:rPr lang="ka-GE" dirty="0" smtClean="0"/>
              <a:t>შევისწავლით </a:t>
            </a:r>
            <a:r>
              <a:rPr lang="en-US" dirty="0" smtClean="0"/>
              <a:t>yield of maturity</a:t>
            </a:r>
            <a:r>
              <a:rPr lang="ka-GE" dirty="0" smtClean="0"/>
              <a:t>-ს როგორც სარგებლის განაკვეთის საზომს. როგორ გამოითვლება და რა გავლენა აქვს სხვადასხვა ინსტრუმენტის ღირებულების შეფასებაში. </a:t>
            </a:r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a-GE" sz="3600" dirty="0" smtClean="0"/>
              <a:t>სარგებლის განაკვეთსა და ამონაგებს შორის განსხვავება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52400" y="1447800"/>
            <a:ext cx="8839200" cy="5181600"/>
          </a:xfrm>
          <a:blipFill rotWithShape="1">
            <a:blip r:embed="rId2"/>
            <a:stretch>
              <a:fillRect l="-276" t="-941" r="-138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329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a-GE" sz="3600" dirty="0" smtClean="0"/>
              <a:t>სარგებლის განაკვეთსა და ამონაგებს შორის განსხვავება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52400" y="1447800"/>
            <a:ext cx="8839200" cy="5181600"/>
          </a:xfrm>
          <a:blipFill rotWithShape="1">
            <a:blip r:embed="rId2"/>
            <a:stretch>
              <a:fillRect l="-276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783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a-GE" sz="3600" dirty="0" smtClean="0"/>
              <a:t>სარგებლის განაკვეთსა და ამონაგებს შორის განსხვავება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89682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განვიხილოთ ერთ წლიანი ამნაგების დონეები, სხვადასხვა ხანგრძლივობის  10%-იან კუპონ ობლიგაციაზე, როდესაც სარგებლის განაკვეთი 10%-დან 20%-მდე იზრდება.</a:t>
            </a:r>
            <a:endParaRPr lang="en-US" dirty="0"/>
          </a:p>
        </p:txBody>
      </p:sp>
      <p:pic>
        <p:nvPicPr>
          <p:cNvPr id="6" name="Picture 2" descr="G:\MishkinEakins_PPT\MishinEakins_PPT\Art\Ch03\tab0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3012"/>
            <a:ext cx="9067800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5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a-GE" sz="3600" dirty="0" smtClean="0"/>
              <a:t>სარგებლის განაკვეთსა და ამონაგებს შორის განსხვავება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81600"/>
          </a:xfrm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ka-GE" dirty="0" smtClean="0"/>
              <a:t>ერთადერთი ობლიგაცია რომლის ამონაგები, სარგებლის განაკვეთს უდრის არის ის რომელის ხანგრძლივობა ფლობის პერიოდს უდრის (ბოლო)</a:t>
            </a:r>
          </a:p>
          <a:p>
            <a:pPr marL="502920" indent="-457200">
              <a:buAutoNum type="arabicPeriod"/>
            </a:pPr>
            <a:r>
              <a:rPr lang="ka-GE" dirty="0" smtClean="0"/>
              <a:t>სარგებლის განაკვეთის ზრდა იწვევს ობლიგაციის ფასის შემცირებას, რაც იწვევს კაპიტალის წაგებას იმ ობლიგაციისთვის რომლის ხანგრძლივობა უფრო მეტია ვიდრე ფლობის დრო.</a:t>
            </a:r>
          </a:p>
          <a:p>
            <a:pPr marL="502920" indent="-457200">
              <a:buAutoNum type="arabicPeriod"/>
            </a:pPr>
            <a:r>
              <a:rPr lang="ka-GE" dirty="0" smtClean="0"/>
              <a:t>რაც უფრო დიდი ხნიანია ობლიგაცია მით მეტია ფასის შემცირება და  ამონაგების ზარალი სარგებლის განაკვეთის ცვლილების გამო.</a:t>
            </a:r>
          </a:p>
          <a:p>
            <a:pPr marL="502920" indent="-457200">
              <a:buAutoNum type="arabicPeriod"/>
            </a:pPr>
            <a:r>
              <a:rPr lang="ka-GE" dirty="0" smtClean="0"/>
              <a:t>მიუხედავად საწყისი სარგებლისა ამონაგები შეიძლება იყოს უარყოფითი თუ სარგებლის განაკვეთი გაიზრდება.</a:t>
            </a:r>
          </a:p>
          <a:p>
            <a:pPr marL="502920" indent="-457200">
              <a:buAutoNum type="arabicPeriod"/>
            </a:pPr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val="23475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9144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ka-GE" sz="3600" dirty="0" smtClean="0"/>
              <a:t>ხანგრძლივობა და ამონაგების ცვალებადობა. სარგებლის განაკვეთის რისკი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572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a-GE" dirty="0" smtClean="0"/>
              <a:t>გრძელ ვადიანი ობლიგაციების ფასების და ამონაგებები უფრო ცვალებადია ვიდრე მოკლე ვადიანის. საიდანაც ვასკვნით რომ გრძელ ვადიან ობლიგაციებში ინვესტირება საკმაო რისკს შეიცავს. </a:t>
            </a:r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r>
              <a:rPr lang="ka-GE" dirty="0" smtClean="0"/>
              <a:t>სარგებლის განაკვეთის ცვლილებით გამოცვეულ რისკს უწოდებენ </a:t>
            </a:r>
            <a:r>
              <a:rPr lang="ka-GE" b="1" u="sng" dirty="0" smtClean="0"/>
              <a:t>სარგებლის განაკვეთის რისკს. </a:t>
            </a:r>
          </a:p>
          <a:p>
            <a:pPr marL="45720" indent="0">
              <a:buNone/>
            </a:pPr>
            <a:endParaRPr lang="ka-GE" b="1" u="sng" dirty="0"/>
          </a:p>
        </p:txBody>
      </p:sp>
    </p:spTree>
    <p:extLst>
      <p:ext uri="{BB962C8B-B14F-4D97-AF65-F5344CB8AC3E}">
        <p14:creationId xmlns:p14="http://schemas.microsoft.com/office/powerpoint/2010/main" val="1134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ka-GE" sz="3600" dirty="0" smtClean="0"/>
              <a:t>რეინვესტირების რისკი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572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a-GE" dirty="0"/>
              <a:t>სარგებლის განაკვეთის რისკი არ გააჩნია ისეთ კუპონ ობლიგაციას რომლის ხანგრძლივობა ემთხვევა ფლობის ხანგრძლივობას, რადგან ამ შემთხვევაში საბოლოო ღირებულება განისაზღვრება </a:t>
            </a:r>
            <a:r>
              <a:rPr lang="en-US" dirty="0"/>
              <a:t>face value-</a:t>
            </a:r>
            <a:r>
              <a:rPr lang="ka-GE" dirty="0"/>
              <a:t>ით</a:t>
            </a:r>
            <a:r>
              <a:rPr lang="ka-GE" dirty="0" smtClean="0"/>
              <a:t>.</a:t>
            </a:r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r>
              <a:rPr lang="ka-GE" dirty="0" smtClean="0"/>
              <a:t>მაგრამ რა ხდება თუ ინვესტორს უფრო დიდი ხნით სურს თანხის ჩადება იდრე ობლიგაციის ხანგრძლივობაა. მაშინ მოკლე ვადიანი ობლიგაციის (ურისკო) ვადის გასვლის შემდეგ ახლიდან უდნა შეიძინოს კიდევ ობლიგაცია, ახალი სარგებლის განაკვეთით , რომელიც საწყისი ინვესტირების დროს უცნობია. ასეთ რისკს ეწოდება რეინვესტირების რისკი.</a:t>
            </a:r>
            <a:endParaRPr lang="ka-GE" dirty="0"/>
          </a:p>
          <a:p>
            <a:pPr marL="45720" indent="0">
              <a:buNone/>
            </a:pPr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val="25805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ka-GE" sz="3600" dirty="0" smtClean="0"/>
              <a:t>რეინვესტირების რისკი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5720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ka-GE" dirty="0" smtClean="0"/>
              <a:t>მაგ:  განვიხილოთ შემთხვევა როდესაც ინვესტორს სურს 2 წლის თანხის შენახვა გადაწყვიტავს შეიძინოს ორი ერთ წლიანი კუპონ ობლიგაცია ერთმანეთის მიმდევრობით.</a:t>
            </a:r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r>
              <a:rPr lang="ka-GE" dirty="0" smtClean="0"/>
              <a:t>პირველ წელს ყიდულობს 1000ლ-იან ერთ წლიან კუპონ ობლიგაციას 1000ლ </a:t>
            </a:r>
            <a:r>
              <a:rPr lang="en-US" dirty="0" smtClean="0"/>
              <a:t>face value-</a:t>
            </a:r>
            <a:r>
              <a:rPr lang="ka-GE" dirty="0" smtClean="0"/>
              <a:t>ით. თუ პირველ წელს სარგებლის განაკვეთი არის 10%, მაშინ ერთი წლის შემდეგ მფლობელი მიიღებს 1 100ლ-ს. მეორე წელს სარგებლის განაკვეთი თუ იქნება 20%, მაშინ მეორე წლის შემდეგ მიიღებს 1 100*1,2=1320ლ,</a:t>
            </a:r>
          </a:p>
          <a:p>
            <a:pPr marL="45720" indent="0">
              <a:buNone/>
            </a:pPr>
            <a:r>
              <a:rPr lang="ka-GE" dirty="0" smtClean="0"/>
              <a:t>რომელის არის (1320-1000)/1000=32% (ორ წელში) ანუ წლიურად 14%.</a:t>
            </a:r>
          </a:p>
          <a:p>
            <a:pPr marL="45720" indent="0">
              <a:buNone/>
            </a:pPr>
            <a:r>
              <a:rPr lang="ka-GE" dirty="0" smtClean="0"/>
              <a:t>მაგრამ თუ მეორე წელს იქნებოდა 5%, მაშინ წლიურად გამუვიდოდა 7,2%</a:t>
            </a:r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r>
              <a:rPr lang="ka-GE" b="1" u="sng" dirty="0" smtClean="0"/>
              <a:t>როდესაც ფლობის ხანგრძლივობა უფრო დიდია ვიდრე ობლიგაციის ვადა, მაშინ სარგებლის  განაკვეთის კლება იწვევს მოგების კლებას.</a:t>
            </a:r>
          </a:p>
        </p:txBody>
      </p:sp>
    </p:spTree>
    <p:extLst>
      <p:ext uri="{BB962C8B-B14F-4D97-AF65-F5344CB8AC3E}">
        <p14:creationId xmlns:p14="http://schemas.microsoft.com/office/powerpoint/2010/main" val="13318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ka-GE" sz="3600" dirty="0" smtClean="0"/>
              <a:t>რეინვესტირების რისკი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334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a-GE" dirty="0" smtClean="0"/>
              <a:t>განვიხილოთ 10 წლიანი, დისკონტირებული ობლიგაცი (</a:t>
            </a:r>
            <a:r>
              <a:rPr lang="en-US" dirty="0" smtClean="0"/>
              <a:t>zero-coupon bond)</a:t>
            </a:r>
            <a:r>
              <a:rPr lang="ka-GE" dirty="0" smtClean="0"/>
              <a:t> რომლის საბოლოო ღირებულება არის 1 000$ და სარგებლის განაკვეთი მომავალ წელს გაიზრდება 10%-დან 20% მდე.</a:t>
            </a:r>
          </a:p>
          <a:p>
            <a:pPr marL="45720" indent="0">
              <a:buNone/>
            </a:pPr>
            <a:endParaRPr lang="ka-GE" b="1" u="sng" dirty="0"/>
          </a:p>
          <a:p>
            <a:pPr marL="45720" indent="0">
              <a:buNone/>
            </a:pPr>
            <a:r>
              <a:rPr lang="ka-GE" dirty="0" smtClean="0"/>
              <a:t>კაპიტალის მოგების დონე არის -49,7% (გამთვალეთ)</a:t>
            </a:r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r>
              <a:rPr lang="ka-GE" dirty="0" smtClean="0"/>
              <a:t>თუ გავიხსენებთ 10 წლიანი კუპონ ობლიგაციის კაპიტალის ამონაგების დონე იგივე პირობებში იყო -40,3%. ანუ სარგებლის განაკვეთის რისკი კუპონ ობლიგაციაზე უფრო მცირეა, ვიდრე დისკონტირებულზე. </a:t>
            </a:r>
          </a:p>
        </p:txBody>
      </p:sp>
    </p:spTree>
    <p:extLst>
      <p:ext uri="{BB962C8B-B14F-4D97-AF65-F5344CB8AC3E}">
        <p14:creationId xmlns:p14="http://schemas.microsoft.com/office/powerpoint/2010/main" val="35310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ka-GE" sz="2800" dirty="0" smtClean="0"/>
              <a:t>ობლიგაციის ეფექტური ხანგრძლივბა (</a:t>
            </a:r>
            <a:r>
              <a:rPr lang="en-US" sz="2800" dirty="0" smtClean="0"/>
              <a:t>Duration)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800"/>
          </a:xfrm>
        </p:spPr>
        <p:txBody>
          <a:bodyPr/>
          <a:lstStyle/>
          <a:p>
            <a:pPr marL="45720" indent="0">
              <a:buNone/>
            </a:pPr>
            <a:r>
              <a:rPr lang="ka-GE" dirty="0" smtClean="0"/>
              <a:t>ობლიგაციის ეფექტური ხანგრძლივობა (</a:t>
            </a:r>
            <a:r>
              <a:rPr lang="en-US" dirty="0" smtClean="0"/>
              <a:t>duration)</a:t>
            </a:r>
            <a:r>
              <a:rPr lang="ka-GE" dirty="0" smtClean="0"/>
              <a:t> არის ობლიგაციის მიერ გადახდილი თანხების შეწონილი ხანგრძლივობა.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6" name="Picture 2" descr="G:\MishkinEakins_PPT\MishinEakins_PPT\Art\Ch03\tab0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47888"/>
            <a:ext cx="8534399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ka-GE" sz="2800" dirty="0" smtClean="0"/>
              <a:t>ობლიგაციის ეფექტური ხანგრძლივბა (</a:t>
            </a:r>
            <a:r>
              <a:rPr lang="en-US" sz="2800" dirty="0" smtClean="0"/>
              <a:t>Duration)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800"/>
          </a:xfrm>
        </p:spPr>
        <p:txBody>
          <a:bodyPr/>
          <a:lstStyle/>
          <a:p>
            <a:pPr marL="45720" indent="0">
              <a:buNone/>
            </a:pPr>
            <a:r>
              <a:rPr lang="ka-GE" dirty="0" smtClean="0"/>
              <a:t>ობლიგაციის ეფექტური ხანგრძლივობა (</a:t>
            </a:r>
            <a:r>
              <a:rPr lang="en-US" dirty="0" smtClean="0"/>
              <a:t>duration)</a:t>
            </a:r>
            <a:r>
              <a:rPr lang="ka-GE" dirty="0" smtClean="0"/>
              <a:t> არის ობლიგაციის მიერ გადახდილი თანხების შეწონილი ხანგრძლივობა.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7" name="Picture 2" descr="G:\MishkinEakins_PPT\MishinEakins_PPT\Art\Ch03\tab0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70100"/>
            <a:ext cx="8534399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80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a-GE" sz="3600" dirty="0" smtClean="0"/>
              <a:t>შესავალი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81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ka-GE" dirty="0" smtClean="0"/>
          </a:p>
          <a:p>
            <a:pPr marL="45720" indent="0">
              <a:buNone/>
            </a:pPr>
            <a:r>
              <a:rPr lang="ka-GE" dirty="0"/>
              <a:t>ასევე ვნახავთ რომ ობლიგაციის სარგებლის განაკვეთი არ გვიჩვენებს იმას თუ რამდენად კარგია ობლიგაციაში ინვესტირება, რადგან ობლიგაციის ამონაგები (</a:t>
            </a:r>
            <a:r>
              <a:rPr lang="en-US" dirty="0"/>
              <a:t>rate of return) </a:t>
            </a:r>
            <a:r>
              <a:rPr lang="ka-GE" dirty="0"/>
              <a:t>შეიძლება არ უდრიდეს სარგებლის განაკვეთს.</a:t>
            </a:r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endParaRPr lang="ka-GE" dirty="0" smtClean="0"/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r>
              <a:rPr lang="ka-GE" dirty="0" smtClean="0"/>
              <a:t>ასევე შევისწავლით ნომინალურ და რეალურ სარგებლის განაკვეთებს და მათ დამოკიდებულებას ფასების დონის ცვლილებასთან. </a:t>
            </a:r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ka-GE" sz="2800" dirty="0" smtClean="0"/>
              <a:t>ობლიგაციის ეფექტური ხანგრძლივბა (</a:t>
            </a:r>
            <a:r>
              <a:rPr lang="en-US" sz="2800" dirty="0" smtClean="0"/>
              <a:t>Duration)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a-GE" dirty="0" smtClean="0"/>
              <a:t>ობლიგაციის ეფექტური ხანგრძლივობა (</a:t>
            </a:r>
            <a:r>
              <a:rPr lang="en-US" dirty="0" smtClean="0"/>
              <a:t>duration)</a:t>
            </a:r>
            <a:r>
              <a:rPr lang="ka-GE" dirty="0" smtClean="0"/>
              <a:t> არის ობლიგაციის მიერ გადახდილი თანხების შეწონილი ხანგრძლივობა.</a:t>
            </a:r>
          </a:p>
          <a:p>
            <a:pPr marL="45720" indent="0">
              <a:buNone/>
            </a:pPr>
            <a:endParaRPr lang="ka-GE" dirty="0"/>
          </a:p>
          <a:p>
            <a:pPr marL="502920" indent="-457200">
              <a:buAutoNum type="arabicPeriod"/>
            </a:pPr>
            <a:r>
              <a:rPr lang="ka-GE" dirty="0" smtClean="0"/>
              <a:t>რაც უფრო მაღალია სარგებლის განაკვეთი მით ნაკლებია ობლიგაციის ეფექტური ხანგრძლივობა.</a:t>
            </a:r>
          </a:p>
          <a:p>
            <a:pPr marL="502920" indent="-457200">
              <a:buAutoNum type="arabicPeriod"/>
            </a:pPr>
            <a:r>
              <a:rPr lang="ka-GE" dirty="0" smtClean="0"/>
              <a:t>რაც უფრო მაღალია ობლიგაციის ხანგრძლივობა, მით მეტი მისი ეფექტური ხანგრძლივობა. (11 წლიანი, 10%-იანი კუპონ ობლიგაციის ხანგრძლივობაა 7,14)</a:t>
            </a:r>
          </a:p>
          <a:p>
            <a:pPr marL="502920" indent="-457200">
              <a:buAutoNum type="arabicPeriod"/>
            </a:pPr>
            <a:r>
              <a:rPr lang="ka-GE" dirty="0" smtClean="0"/>
              <a:t>რაც მეტია კუპონის პროცენტი მით ნაკლებია ობლიგაციის ეფექტური ხანგრძლივობა (10 წლიანი 20%-იანი კუპონ ობლიგაციის ხანგრძლივობაა  5,98 წელი)</a:t>
            </a:r>
          </a:p>
          <a:p>
            <a:pPr marL="502920" indent="-457200">
              <a:buAutoNum type="arabicPeriod"/>
            </a:pPr>
            <a:r>
              <a:rPr lang="ka-GE" dirty="0" smtClean="0"/>
              <a:t>ფასიანი ქაღალდების პორთველის ეფექტური ხანგრძლივობაა, მასში შემავალი თითოეული ობლიგაციის ეფექტური ხანგრძლივობის შეწონილი საშუალო.</a:t>
            </a:r>
          </a:p>
          <a:p>
            <a:pPr marL="502920" indent="-457200">
              <a:buAutoNum type="arabicPeriod"/>
            </a:pPr>
            <a:endParaRPr lang="ka-GE" dirty="0" smtClean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ka-GE" sz="2800" dirty="0" smtClean="0"/>
              <a:t>ობლიგაციის ეფექტური ხანგრძლივბა (</a:t>
            </a:r>
            <a:r>
              <a:rPr lang="en-US" sz="2800" dirty="0" smtClean="0"/>
              <a:t>Duration)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a-GE" dirty="0" smtClean="0"/>
              <a:t>როგორ გამოვიყენოთ ობლიგაციის ეფექტური ხანგრძლივობა მისი სარგებლის განაკვეთის რისკების შესაფასებლად?</a:t>
            </a:r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endParaRPr lang="ka-GE" dirty="0" smtClean="0"/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r>
              <a:rPr lang="ka-GE" dirty="0" smtClean="0"/>
              <a:t>თუ სარგებლის განაკვეთი შიცვლება 10%-და 11%-მდე. მაშინ 10 წლიანი 10%-იანი კუპონ ობლიგაციის ფასი შემციდება დაახლოებით 6,15%.</a:t>
            </a:r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endParaRPr lang="ka-GE" dirty="0" smtClean="0"/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endParaRPr lang="ka-GE" dirty="0" smtClean="0"/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2" descr="G:\MishkinEakins_PPT\MishinEakins_PPT\Art\Ch03\eq0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39878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:\MishkinEakins_PPT\MishinEakins_PPT\Art\Ch03\eq0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419600"/>
            <a:ext cx="45847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9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ka-GE" sz="2800" dirty="0" smtClean="0"/>
              <a:t>ობლიგაციის ეფექტური ხანგრძლივბა (</a:t>
            </a:r>
            <a:r>
              <a:rPr lang="en-US" sz="2800" dirty="0" smtClean="0"/>
              <a:t>Duration)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a-GE" dirty="0" smtClean="0"/>
              <a:t>როგორ გამოვიყენოთ ობლიგაციის ეფეცტური ხანგრძლივობა მისი სარგებლის განაკვეთის რისკების შესაფასებლად?</a:t>
            </a:r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endParaRPr lang="ka-GE" dirty="0" smtClean="0"/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r>
              <a:rPr lang="ka-GE" dirty="0" smtClean="0"/>
              <a:t>თუ სარგებლის განაკვეთი შიცვლება 10%-და 11%-მდე. მაშინ 10 წლიანი 20%-იანი კუპონ ობლიგაციის ფასი შემციდება დაახლოებით 5,2%.</a:t>
            </a:r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endParaRPr lang="ka-GE" dirty="0" smtClean="0"/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endParaRPr lang="ka-GE" dirty="0" smtClean="0"/>
          </a:p>
          <a:p>
            <a:pPr marL="45720" indent="0">
              <a:buNone/>
            </a:pPr>
            <a:r>
              <a:rPr lang="ka-GE" dirty="0" smtClean="0"/>
              <a:t>რაც უფრო დიდია ობლიგაციის ეფექტური ხანგრძლივობა, მით უფრო </a:t>
            </a:r>
            <a:r>
              <a:rPr lang="ka-GE" smtClean="0"/>
              <a:t>მეტია სარგებლის განაკვეთის რისკი</a:t>
            </a:r>
            <a:endParaRPr lang="ka-GE" dirty="0" smtClean="0"/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endParaRPr lang="ka-GE" dirty="0" smtClean="0"/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endParaRPr lang="ka-GE" dirty="0" smtClean="0"/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2" descr="G:\MishkinEakins_PPT\MishinEakins_PPT\Art\Ch03\eq0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39878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G:\MishkinEakins_PPT\MishinEakins_PPT\Art\Ch03\eq0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54102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1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a-GE" sz="3600" dirty="0" smtClean="0"/>
              <a:t>სარგებლის განაკვეთის გაზომვა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81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a-GE" dirty="0" smtClean="0"/>
              <a:t>სხვადასხვა ფინანსურ ინსტრუმენტებს გადახდის სხვადასხვა ოდენობა და პერიოდი აქვთ (</a:t>
            </a:r>
            <a:r>
              <a:rPr lang="en-US" dirty="0" smtClean="0"/>
              <a:t>cash flows), </a:t>
            </a:r>
            <a:r>
              <a:rPr lang="ka-GE" dirty="0" smtClean="0"/>
              <a:t>ამიტომ პირველი რასაც შევისწავლით არის თუ როგორ შევადაროთ სხვადასხვა სახის ფინანსური ინსტრუმენტები ერთმანეთს, რისთვისაც გამოვიყენებთ </a:t>
            </a:r>
            <a:r>
              <a:rPr lang="ka-GE" b="1" dirty="0" smtClean="0"/>
              <a:t>ფულის დღევანდელ ღირებულებას</a:t>
            </a:r>
            <a:r>
              <a:rPr lang="ka-GE" b="1" u="sng" dirty="0" smtClean="0"/>
              <a:t>.</a:t>
            </a:r>
          </a:p>
          <a:p>
            <a:pPr marL="45720" indent="0">
              <a:buNone/>
            </a:pPr>
            <a:endParaRPr lang="ka-GE" b="1" u="sng" dirty="0"/>
          </a:p>
          <a:p>
            <a:pPr marL="45720" indent="0">
              <a:buNone/>
            </a:pPr>
            <a:r>
              <a:rPr lang="ka-GE" dirty="0" smtClean="0"/>
              <a:t>ფულის დღევანდელი ღირებულების შინაარსი ეყრდნობა იმ ფაქტს რომ 1$ ერთი წლის შემდეგ უფრო ნაკლებად ღირებულია ვიდრე 1$ დღეს. </a:t>
            </a:r>
          </a:p>
          <a:p>
            <a:pPr marL="45720" indent="0">
              <a:buNone/>
            </a:pPr>
            <a:r>
              <a:rPr lang="ka-GE" dirty="0" smtClean="0"/>
              <a:t>ამ მოსაზრების ჭეშმარიტება გამომდინარეობს იქიდან რომ თქვენ შეგიძლიათ 1$ შეიტანოთ დეპოზიტზე და ერთი წლის შემდეგ დაიბრუნოთ სარგებლით.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9623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a-GE" sz="3600" dirty="0" smtClean="0"/>
              <a:t>დღევანდელი ღირებულება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81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a-GE" dirty="0" smtClean="0"/>
              <a:t>განვიხილოთ ყველაზე მარტივი ფინანსური ინსტრუმენტი  </a:t>
            </a:r>
            <a:r>
              <a:rPr lang="ka-GE" b="1" u="sng" dirty="0" smtClean="0"/>
              <a:t>მარტივი სესხი, </a:t>
            </a:r>
            <a:r>
              <a:rPr lang="ka-GE" dirty="0" smtClean="0"/>
              <a:t> გამსესხებელი ასესხებს თანხას (</a:t>
            </a:r>
            <a:r>
              <a:rPr lang="en-US" dirty="0" smtClean="0"/>
              <a:t>principal) </a:t>
            </a:r>
            <a:r>
              <a:rPr lang="ka-GE" dirty="0" smtClean="0"/>
              <a:t>რომელიც მსესხებელმა უნდა გადაიხადოს სესხის ვადის გასვლის შემდეგ (</a:t>
            </a:r>
            <a:r>
              <a:rPr lang="en-US" dirty="0" smtClean="0"/>
              <a:t>maturity date)</a:t>
            </a:r>
            <a:r>
              <a:rPr lang="ka-GE" dirty="0" smtClean="0"/>
              <a:t> დამატებითი სარგებლის გადახდით</a:t>
            </a:r>
            <a:r>
              <a:rPr lang="en-US" dirty="0" smtClean="0"/>
              <a:t>.</a:t>
            </a:r>
            <a:r>
              <a:rPr lang="ka-GE" dirty="0" smtClean="0"/>
              <a:t> </a:t>
            </a:r>
          </a:p>
          <a:p>
            <a:pPr marL="45720" indent="0">
              <a:buNone/>
            </a:pPr>
            <a:r>
              <a:rPr lang="ka-GE" dirty="0" smtClean="0"/>
              <a:t>მაგ: თუ თქვენ ისესხეთ 100$  ერთი წლით და ერთი წლის შემდეგ უნდა დააბრუნოთ 10$-ით მეტი, მაშინ მარტივი სარგებლის განაკვეთი იქნება 10/100=0,1=10%. </a:t>
            </a:r>
            <a:r>
              <a:rPr lang="en-US" dirty="0" smtClean="0"/>
              <a:t> </a:t>
            </a:r>
            <a:endParaRPr lang="ka-GE" dirty="0" smtClean="0"/>
          </a:p>
          <a:p>
            <a:pPr marL="45720" indent="0">
              <a:buNone/>
            </a:pPr>
            <a:r>
              <a:rPr lang="ka-GE" dirty="0" smtClean="0"/>
              <a:t>ასე ერთი წლის შემდეგ  თქვენ გადაიხდით 100 (1+0,1)=110$</a:t>
            </a:r>
          </a:p>
          <a:p>
            <a:pPr marL="45720" indent="0">
              <a:buNone/>
            </a:pPr>
            <a:r>
              <a:rPr lang="ka-GE" dirty="0" smtClean="0"/>
              <a:t>თუ სესხს კიდევ ერთი წლით გააგრძელებთ მაშინ გადაიხით </a:t>
            </a:r>
          </a:p>
          <a:p>
            <a:pPr marL="45720" indent="0">
              <a:buNone/>
            </a:pPr>
            <a:r>
              <a:rPr lang="ka-GE" dirty="0" smtClean="0"/>
              <a:t>110 (1+0,1)=121 $, შემდეგ 133$ და ა.შ. </a:t>
            </a:r>
          </a:p>
          <a:p>
            <a:pPr marL="45720" indent="0">
              <a:buNone/>
            </a:pPr>
            <a:r>
              <a:rPr lang="ka-GE" dirty="0" smtClean="0"/>
              <a:t>ანუ თუ 100$-ს ისესხენთ </a:t>
            </a:r>
            <a:r>
              <a:rPr lang="en-US" dirty="0" smtClean="0"/>
              <a:t>n</a:t>
            </a:r>
            <a:r>
              <a:rPr lang="ka-GE" dirty="0" smtClean="0"/>
              <a:t>-წლით მაშინ </a:t>
            </a:r>
            <a:r>
              <a:rPr lang="en-US" dirty="0"/>
              <a:t>n</a:t>
            </a:r>
            <a:r>
              <a:rPr lang="ka-GE" dirty="0" smtClean="0"/>
              <a:t>-წლის შემდეგ მოგიწევთ გადაიხადთ 100 (1+0,1)^</a:t>
            </a:r>
            <a:r>
              <a:rPr lang="en-US" dirty="0" smtClean="0"/>
              <a:t> n</a:t>
            </a:r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val="29064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a-GE" sz="3600" dirty="0" smtClean="0"/>
              <a:t>დღევანდელი ღირებულება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52400" y="1447800"/>
            <a:ext cx="8839200" cy="5181600"/>
          </a:xfrm>
          <a:blipFill rotWithShape="1">
            <a:blip r:embed="rId2"/>
            <a:stretch>
              <a:fillRect l="-276" t="-1294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38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7620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ka-GE" sz="3600" dirty="0" smtClean="0">
                <a:cs typeface="ヒラギノ角ゴ Pro W3" charset="0"/>
              </a:rPr>
              <a:t>დღევანდელი ღირებულება: მაგალითი</a:t>
            </a:r>
            <a:endParaRPr lang="en-US" sz="3600" dirty="0">
              <a:cs typeface="ヒラギノ角ゴ Pro W3" charset="0"/>
            </a:endParaRPr>
          </a:p>
        </p:txBody>
      </p:sp>
      <p:pic>
        <p:nvPicPr>
          <p:cNvPr id="32770" name="Picture 2" descr="G:\MishkinEakins_PPT\MishinEakins_PPT\Art\Ch03\ex0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10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a-GE" sz="3600" dirty="0" smtClean="0"/>
              <a:t>4 სახის საკრედიტო ბაზრის ინსტრუმენტები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81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a-GE" b="1" u="sng" dirty="0" smtClean="0"/>
              <a:t>1. მარტივი სესხი</a:t>
            </a:r>
            <a:r>
              <a:rPr lang="ka-GE" dirty="0" smtClean="0"/>
              <a:t>: სესხის რომელიც უნდა დაბრუნდეს ვადის გასვლის დროს დამატებითი სარგებლით.</a:t>
            </a:r>
          </a:p>
          <a:p>
            <a:pPr marL="45720" indent="0">
              <a:buNone/>
            </a:pPr>
            <a:endParaRPr lang="ka-GE" dirty="0" smtClean="0"/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r>
              <a:rPr lang="ka-GE" b="1" u="sng" dirty="0" smtClean="0"/>
              <a:t>2. ფიქსირებული გადახდის სესხი:  </a:t>
            </a:r>
            <a:r>
              <a:rPr lang="ka-GE" dirty="0" smtClean="0"/>
              <a:t>რომლის  დროსაც გამსესხებელი აძლევს თანხას მსესხებელს, რომელმაც აღნიშნული თანხა დამატებითი სარგებლით უნდა დააბრუნოს ფიქსირებული, მუდმივი გადახდით ყოველ პერიოდში, (მაგ: ყოველ თვიურად) გარკვეული პერიოდის განმავლობაში.</a:t>
            </a:r>
          </a:p>
          <a:p>
            <a:pPr marL="45720" indent="0">
              <a:buNone/>
            </a:pPr>
            <a:r>
              <a:rPr lang="ka-GE" dirty="0" smtClean="0"/>
              <a:t>(მაგ</a:t>
            </a:r>
            <a:r>
              <a:rPr lang="ka-GE" dirty="0">
                <a:sym typeface="Wingdings" pitchFamily="2" charset="2"/>
              </a:rPr>
              <a:t> </a:t>
            </a:r>
            <a:r>
              <a:rPr lang="ka-GE" dirty="0" smtClean="0">
                <a:sym typeface="Wingdings" pitchFamily="2" charset="2"/>
              </a:rPr>
              <a:t>: თუ ისესხე 1000$ 25 წლით, ყოველ წლიური გადახდით , ყოველ წელს უნდა გადაიხადო 126$) </a:t>
            </a:r>
          </a:p>
          <a:p>
            <a:pPr marL="45720" indent="0">
              <a:buNone/>
            </a:pPr>
            <a:endParaRPr lang="ka-GE" dirty="0" smtClean="0"/>
          </a:p>
          <a:p>
            <a:pPr marL="502920" indent="-457200">
              <a:buAutoNum type="arabicPeriod"/>
            </a:pPr>
            <a:endParaRPr lang="ka-GE" dirty="0"/>
          </a:p>
          <a:p>
            <a:pPr marL="502920" indent="-457200">
              <a:buAutoNum type="arabicPeriod"/>
            </a:pPr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val="16290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a-GE" sz="3600" dirty="0"/>
              <a:t>4 სახის საკრედიტო ბაზრის ინსტრუმენტები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81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a-GE" dirty="0" smtClean="0"/>
              <a:t>3.  </a:t>
            </a:r>
            <a:r>
              <a:rPr lang="ka-GE" b="1" u="sng" dirty="0" smtClean="0"/>
              <a:t>კუპონ ობლიგაცია (</a:t>
            </a:r>
            <a:r>
              <a:rPr lang="en-US" b="1" u="sng" dirty="0" smtClean="0"/>
              <a:t>coupon bond</a:t>
            </a:r>
            <a:r>
              <a:rPr lang="en-US" dirty="0" smtClean="0"/>
              <a:t>)</a:t>
            </a:r>
            <a:r>
              <a:rPr lang="ka-GE" dirty="0" smtClean="0"/>
              <a:t>: კუპონ ობლიგაციის მფლობელი იღებს ყოველ წლიურად ფიქსირებულ თანხას, კუპონის ვადის გასვლამდე, რომლის დროსაც მფლობელი ასევე იღებს კუპონის</a:t>
            </a:r>
            <a:r>
              <a:rPr lang="en-US" dirty="0" smtClean="0"/>
              <a:t> </a:t>
            </a:r>
            <a:r>
              <a:rPr lang="ka-GE" dirty="0" smtClean="0"/>
              <a:t>გარკვეულ საბოლოო ღირებულებას (</a:t>
            </a:r>
            <a:r>
              <a:rPr lang="en-US" dirty="0" smtClean="0"/>
              <a:t>face value, final value). </a:t>
            </a:r>
          </a:p>
          <a:p>
            <a:pPr marL="45720" indent="0">
              <a:buNone/>
            </a:pPr>
            <a:r>
              <a:rPr lang="en-US" dirty="0" smtClean="0"/>
              <a:t>(</a:t>
            </a:r>
            <a:r>
              <a:rPr lang="ka-GE" dirty="0" smtClean="0"/>
              <a:t>მაგ: 1000$ საბოლოო ღირებულების მქონე კუპონ ობლიგაცია თუ გიხდის 100$-ს ყოველ წლიურად 10 წლის განმავლობაში, 10 წლის გასვლის შემდეგ მფლობელი ასევე მიიღებს 1000$-ს) </a:t>
            </a:r>
          </a:p>
          <a:p>
            <a:pPr marL="45720" indent="0">
              <a:buNone/>
            </a:pPr>
            <a:endParaRPr lang="ka-GE" dirty="0"/>
          </a:p>
          <a:p>
            <a:pPr marL="45720" indent="0">
              <a:buNone/>
            </a:pPr>
            <a:r>
              <a:rPr lang="ka-GE" dirty="0" smtClean="0"/>
              <a:t>კუპონ ობლიგაცია ხასიათდება სამი მაჩვენებლით: პირველი არის ობლიგაციის გამომშვები, მეორე არის ობლიგაიის ვადა და მესამე არის ყოველ წლიური გადასახადი გამოსახული საბოლოო გადასახადის პროცენტში </a:t>
            </a:r>
            <a:r>
              <a:rPr lang="ka-GE" b="1" u="sng" dirty="0" smtClean="0"/>
              <a:t>(კუპონის პროცენტი).</a:t>
            </a:r>
            <a:r>
              <a:rPr lang="ka-GE" dirty="0" smtClean="0"/>
              <a:t> ( მაგ: ზემოთ მოყვანილ მაგალითში მაგალითში კუპონის პროცენტი იყო 100/1000=0,1=10%) 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29624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1591</Words>
  <Application>Microsoft Office PowerPoint</Application>
  <PresentationFormat>On-screen Show (4:3)</PresentationFormat>
  <Paragraphs>158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Sylfaen</vt:lpstr>
      <vt:lpstr>Symbol</vt:lpstr>
      <vt:lpstr>Wingdings</vt:lpstr>
      <vt:lpstr>ヒラギノ角ゴ Pro W3</vt:lpstr>
      <vt:lpstr>Office Theme</vt:lpstr>
      <vt:lpstr>სარგებლის განაკვეთი და მისი როლი ღირებულების შეფასებაში</vt:lpstr>
      <vt:lpstr>შესავალი</vt:lpstr>
      <vt:lpstr>შესავალი</vt:lpstr>
      <vt:lpstr>სარგებლის განაკვეთის გაზომვა</vt:lpstr>
      <vt:lpstr>დღევანდელი ღირებულება</vt:lpstr>
      <vt:lpstr>დღევანდელი ღირებულება</vt:lpstr>
      <vt:lpstr>დღევანდელი ღირებულება: მაგალითი</vt:lpstr>
      <vt:lpstr>4 სახის საკრედიტო ბაზრის ინსტრუმენტები</vt:lpstr>
      <vt:lpstr>4 სახის საკრედიტო ბაზრის ინსტრუმენტები</vt:lpstr>
      <vt:lpstr>4 სახის საკრედიტო ბაზრის ინსტრუმენტები</vt:lpstr>
      <vt:lpstr>Yield of Maturity</vt:lpstr>
      <vt:lpstr>Yield of Maturity</vt:lpstr>
      <vt:lpstr>Yield of Maturity</vt:lpstr>
      <vt:lpstr>Yield of Maturity</vt:lpstr>
      <vt:lpstr>Yield of Maturity</vt:lpstr>
      <vt:lpstr>Yield of Maturity</vt:lpstr>
      <vt:lpstr>ნომინალური და რეალური სარგებლი განაკვეთები</vt:lpstr>
      <vt:lpstr>სარგებლის განაკვეთი</vt:lpstr>
      <vt:lpstr>სარგებლის განაკვეთსა და ამონაგებს შორის განსხვავება</vt:lpstr>
      <vt:lpstr>სარგებლის განაკვეთსა და ამონაგებს შორის განსხვავება</vt:lpstr>
      <vt:lpstr>სარგებლის განაკვეთსა და ამონაგებს შორის განსხვავება</vt:lpstr>
      <vt:lpstr>სარგებლის განაკვეთსა და ამონაგებს შორის განსხვავება</vt:lpstr>
      <vt:lpstr>სარგებლის განაკვეთსა და ამონაგებს შორის განსხვავება</vt:lpstr>
      <vt:lpstr>ხანგრძლივობა და ამონაგების ცვალებადობა. სარგებლის განაკვეთის რისკი</vt:lpstr>
      <vt:lpstr>რეინვესტირების რისკი</vt:lpstr>
      <vt:lpstr>რეინვესტირების რისკი</vt:lpstr>
      <vt:lpstr>რეინვესტირების რისკი</vt:lpstr>
      <vt:lpstr>ობლიგაციის ეფექტური ხანგრძლივბა (Duration)</vt:lpstr>
      <vt:lpstr>ობლიგაციის ეფექტური ხანგრძლივბა (Duration)</vt:lpstr>
      <vt:lpstr>ობლიგაციის ეფექტური ხანგრძლივბა (Duration)</vt:lpstr>
      <vt:lpstr>ობლიგაციის ეფექტური ხანგრძლივბა (Duration)</vt:lpstr>
      <vt:lpstr>ობლიგაციის ეფექტური ხანგრძლივბა (Duration)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Lenovo</cp:lastModifiedBy>
  <cp:revision>296</cp:revision>
  <dcterms:created xsi:type="dcterms:W3CDTF">2006-08-16T00:00:00Z</dcterms:created>
  <dcterms:modified xsi:type="dcterms:W3CDTF">2018-03-09T13:12:58Z</dcterms:modified>
</cp:coreProperties>
</file>