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340" r:id="rId3"/>
    <p:sldId id="347" r:id="rId4"/>
    <p:sldId id="348" r:id="rId5"/>
    <p:sldId id="349" r:id="rId6"/>
    <p:sldId id="351" r:id="rId7"/>
    <p:sldId id="350" r:id="rId8"/>
    <p:sldId id="341" r:id="rId9"/>
    <p:sldId id="342" r:id="rId10"/>
    <p:sldId id="343" r:id="rId11"/>
    <p:sldId id="344" r:id="rId12"/>
    <p:sldId id="345" r:id="rId13"/>
    <p:sldId id="346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26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4131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522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338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713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974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785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465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354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054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600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503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578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685800"/>
            <a:ext cx="7772400" cy="1066800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ka-GE" dirty="0" smtClean="0"/>
              <a:t>იპოთეკური სესხები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1348255"/>
          </a:xfrm>
        </p:spPr>
        <p:txBody>
          <a:bodyPr>
            <a:normAutofit/>
          </a:bodyPr>
          <a:lstStyle/>
          <a:p>
            <a:r>
              <a:rPr lang="ka-GE" dirty="0" smtClean="0"/>
              <a:t>საქართველოს აგრარული უნივერსიტეტი</a:t>
            </a:r>
          </a:p>
          <a:p>
            <a:r>
              <a:rPr lang="ka-GE" dirty="0" smtClean="0"/>
              <a:t>თეონა გიგაური </a:t>
            </a:r>
          </a:p>
          <a:p>
            <a:r>
              <a:rPr lang="ka-GE" dirty="0" smtClean="0"/>
              <a:t>201</a:t>
            </a:r>
            <a:r>
              <a:rPr lang="en-US" dirty="0" smtClean="0"/>
              <a:t>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7217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5565" y="221610"/>
            <a:ext cx="8096534" cy="952098"/>
          </a:xfrm>
        </p:spPr>
        <p:txBody>
          <a:bodyPr>
            <a:normAutofit/>
          </a:bodyPr>
          <a:lstStyle/>
          <a:p>
            <a:pPr marL="182880" indent="0">
              <a:buNone/>
            </a:pPr>
            <a:r>
              <a:rPr lang="ka-GE" dirty="0" smtClean="0"/>
              <a:t>ამოცანები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8961" y="1105470"/>
            <a:ext cx="7994176" cy="5189561"/>
          </a:xfrm>
        </p:spPr>
        <p:txBody>
          <a:bodyPr>
            <a:normAutofit fontScale="92500"/>
          </a:bodyPr>
          <a:lstStyle/>
          <a:p>
            <a:pPr marL="457200" indent="-457200" algn="l">
              <a:buAutoNum type="arabicPeriod"/>
            </a:pPr>
            <a:r>
              <a:rPr lang="ka-GE" dirty="0" smtClean="0"/>
              <a:t>დავუშვათ გსურთ აიღოთ 100 000ლ-ის 30 წლიანი სესხი, თუმცა სესხის 5% წინასწარ უნდა დაფარო.  გამოთვალეთ რას უდრის თვიური გადასახადი</a:t>
            </a:r>
            <a:r>
              <a:rPr lang="en-US" dirty="0" smtClean="0"/>
              <a:t> </a:t>
            </a:r>
            <a:r>
              <a:rPr lang="ka-GE" dirty="0" smtClean="0"/>
              <a:t>თუ სესხის პროცენტია 7,5%.. გამოთვალეთ წლიური ეფექტური პროცენტი.</a:t>
            </a:r>
          </a:p>
          <a:p>
            <a:pPr marL="457200" indent="-457200" algn="l">
              <a:buAutoNum type="arabicPeriod"/>
            </a:pPr>
            <a:endParaRPr lang="ka-GE" dirty="0"/>
          </a:p>
          <a:p>
            <a:pPr marL="457200" indent="-457200" algn="l">
              <a:buAutoNum type="arabicPeriod"/>
            </a:pPr>
            <a:r>
              <a:rPr lang="ka-GE" dirty="0" smtClean="0"/>
              <a:t>გამოთვალეთ 30 წლიანი 80 000ლ-ის ფიქსირებული თვიური გადახდის სესხის თვიური გადასახადი, რომლის წლიური საპროცენტო განაკვეთია 5,8%. </a:t>
            </a:r>
            <a:r>
              <a:rPr lang="ka-GE" smtClean="0"/>
              <a:t>გამოთვალეთ წლიური ეფექტური პროცენტი</a:t>
            </a:r>
            <a:endParaRPr lang="ka-GE" dirty="0" smtClean="0"/>
          </a:p>
          <a:p>
            <a:pPr algn="l"/>
            <a:endParaRPr lang="ka-GE" dirty="0" smtClean="0"/>
          </a:p>
          <a:p>
            <a:r>
              <a:rPr lang="ka-GE" dirty="0"/>
              <a:t>3</a:t>
            </a:r>
            <a:r>
              <a:rPr lang="ka-GE" dirty="0" smtClean="0"/>
              <a:t>. გამოთვალეთ </a:t>
            </a:r>
            <a:r>
              <a:rPr lang="ka-GE" dirty="0"/>
              <a:t>30 წლიანი 80 000ლ-ის ფიქსირებული თვიური გადახდის </a:t>
            </a:r>
            <a:r>
              <a:rPr lang="ka-GE" dirty="0" smtClean="0"/>
              <a:t>სესხიდან პირველი წლის განმავლობაში რამდენი გექნებათ გადახდილი პროცენტის გადასახადი და რამდენი ძირის დასაფარად? თუ </a:t>
            </a:r>
            <a:r>
              <a:rPr lang="ka-GE" dirty="0"/>
              <a:t>წლიური საპროცენტო განაკვეთია 5,8%. </a:t>
            </a:r>
          </a:p>
          <a:p>
            <a:pPr algn="l"/>
            <a:endParaRPr lang="ka-GE" dirty="0" smtClean="0"/>
          </a:p>
          <a:p>
            <a:pPr marL="457200" indent="-457200" algn="l">
              <a:buAutoNum type="arabicPeriod"/>
            </a:pPr>
            <a:endParaRPr lang="ka-GE" dirty="0"/>
          </a:p>
          <a:p>
            <a:pPr algn="l"/>
            <a:r>
              <a:rPr lang="ka-GE" dirty="0"/>
              <a:t>4</a:t>
            </a:r>
            <a:r>
              <a:rPr lang="ka-GE" dirty="0" smtClean="0"/>
              <a:t>. თუ 30 წლიან სესხზე თვიურად ფიქსირებულად იხდი 1 100ლ-ს და წლიური საპროცენტო განაკვეთია 9%, გამოთვალეთ სესხის ღირებულება.   თუ სესხს მოთხოვნა აქვს 5%-ის წინასწარ გადახდა, მაქსიმუმ რა თანხის სესხს აიღებ? </a:t>
            </a:r>
          </a:p>
        </p:txBody>
      </p:sp>
    </p:spTree>
    <p:extLst>
      <p:ext uri="{BB962C8B-B14F-4D97-AF65-F5344CB8AC3E}">
        <p14:creationId xmlns:p14="http://schemas.microsoft.com/office/powerpoint/2010/main" val="177295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5565" y="221610"/>
            <a:ext cx="8096534" cy="952098"/>
          </a:xfrm>
        </p:spPr>
        <p:txBody>
          <a:bodyPr>
            <a:normAutofit/>
          </a:bodyPr>
          <a:lstStyle/>
          <a:p>
            <a:pPr marL="182880" indent="0">
              <a:buNone/>
            </a:pPr>
            <a:r>
              <a:rPr lang="ka-GE" dirty="0" smtClean="0"/>
              <a:t>ამოცანები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8961" y="1105470"/>
            <a:ext cx="7994176" cy="5189561"/>
          </a:xfrm>
        </p:spPr>
        <p:txBody>
          <a:bodyPr>
            <a:normAutofit/>
          </a:bodyPr>
          <a:lstStyle/>
          <a:p>
            <a:pPr algn="l"/>
            <a:r>
              <a:rPr lang="ka-GE" dirty="0" smtClean="0"/>
              <a:t>5. განვიხილოთ 30 წლიანი ფიქსირებული გადახდის სესხი 100 000ლ-ის ოდენობით, რომლის წლიური საპროცენტო განაკვეთია 9%.  თუ მსესხებელი ყოველ გადახდაზე იხდის 100ლ-ით მეტს, რამდენი ხნით მალე დაასრულებს ის სესხის დაფარვას? </a:t>
            </a:r>
          </a:p>
          <a:p>
            <a:pPr algn="l"/>
            <a:endParaRPr lang="ka-GE" dirty="0"/>
          </a:p>
          <a:p>
            <a:pPr algn="l"/>
            <a:r>
              <a:rPr lang="ka-GE" dirty="0" smtClean="0"/>
              <a:t>6. განვიხილოთ 30 წლიანი ფიქსირებული გადახდის 100 000ლ-ის ოდენობს სესხი წლიური 9%-ით. თუ მსესხებელს სურს რომ მე-12 გადახდის შემდეგ დარჩენილი მთლიანი სესხი დაფაროს პირდაპირ რამდენი უნდა გადაიხადოს? </a:t>
            </a:r>
          </a:p>
          <a:p>
            <a:pPr algn="l"/>
            <a:endParaRPr lang="ka-GE" dirty="0"/>
          </a:p>
          <a:p>
            <a:pPr algn="l"/>
            <a:r>
              <a:rPr lang="ka-GE" dirty="0" smtClean="0"/>
              <a:t>7. </a:t>
            </a:r>
            <a:r>
              <a:rPr lang="ka-GE" dirty="0"/>
              <a:t>განვიხილოთ 30 წლიანი ფიქსირებული გადახდის 100 000ლ-ის ოდენობს სესხი წლიური 9%-ით. </a:t>
            </a:r>
            <a:r>
              <a:rPr lang="ka-GE" dirty="0" smtClean="0"/>
              <a:t>თუ სესხის აღებიდან მეორე დღეს სარგებლის განაკვეთი ბაზარზე გაიზარდა 9,5%-მდე. გამოთვალეთ სესხის ღირებულებამ რამდენით დაიკლო?</a:t>
            </a:r>
          </a:p>
        </p:txBody>
      </p:sp>
    </p:spTree>
    <p:extLst>
      <p:ext uri="{BB962C8B-B14F-4D97-AF65-F5344CB8AC3E}">
        <p14:creationId xmlns:p14="http://schemas.microsoft.com/office/powerpoint/2010/main" val="3800443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5565" y="221610"/>
            <a:ext cx="8096534" cy="952098"/>
          </a:xfrm>
        </p:spPr>
        <p:txBody>
          <a:bodyPr>
            <a:normAutofit/>
          </a:bodyPr>
          <a:lstStyle/>
          <a:p>
            <a:pPr marL="182880" indent="0">
              <a:buNone/>
            </a:pPr>
            <a:r>
              <a:rPr lang="ka-GE" dirty="0" smtClean="0"/>
              <a:t>ამოცანები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8961" y="1105470"/>
            <a:ext cx="7994176" cy="5189561"/>
          </a:xfrm>
        </p:spPr>
        <p:txBody>
          <a:bodyPr>
            <a:normAutofit/>
          </a:bodyPr>
          <a:lstStyle/>
          <a:p>
            <a:pPr algn="l"/>
            <a:r>
              <a:rPr lang="ka-GE" dirty="0" smtClean="0"/>
              <a:t>8. განვიხილოთ 5 წლიანი </a:t>
            </a:r>
            <a:r>
              <a:rPr lang="en-US" dirty="0" smtClean="0"/>
              <a:t>balloon loan </a:t>
            </a:r>
            <a:r>
              <a:rPr lang="ka-GE" dirty="0" smtClean="0"/>
              <a:t>100 000ლ-ის ოდენობით, რომლის თვიური გადახდის თანხა ემთხვევა 30 წლიანი ფიქსირებული გადახდის 100 000ლ-ის ოდენობის სესხის თვიურ გადასახადს როდესაც წლიური საპროცენტო განაკვეთია 5,5%.  5 წლის გასვლის შემდეგ რას უდრის მსესხებელის გადასახდლი თანხა? </a:t>
            </a:r>
          </a:p>
          <a:p>
            <a:pPr algn="l"/>
            <a:endParaRPr lang="ka-GE" dirty="0"/>
          </a:p>
          <a:p>
            <a:pPr algn="l"/>
            <a:r>
              <a:rPr lang="ka-GE" dirty="0"/>
              <a:t>9</a:t>
            </a:r>
            <a:r>
              <a:rPr lang="ka-GE" dirty="0" smtClean="0"/>
              <a:t>. განვიხილოთ 30 წლიანი ცვალებად პროცენტიანი იპოთეკური სესხი. პირველ წელს საპროცენტო განაკვეთია 2%. მეორე წელს სარგებლის განაკვეთი იწყება 4,5%-დან და ყოველ შემდეგ წელს </a:t>
            </a:r>
            <a:r>
              <a:rPr lang="ka-GE" smtClean="0"/>
              <a:t>იზრდება 2%-ით მაქსიმუმ 10,5%-მდე. </a:t>
            </a:r>
            <a:r>
              <a:rPr lang="ka-GE" dirty="0" smtClean="0"/>
              <a:t>თუ სესხის ოდენობაა 250 000ლ, რას იდრის თვიური გადასახადი პირველ წელს? თვიური გადასახადი მეორე წელს? რას უდრის მაქსიმალური გადასახადი მე-4 წელს? ყველაზე მაქსიმალური გადახადი?</a:t>
            </a:r>
          </a:p>
        </p:txBody>
      </p:sp>
    </p:spTree>
    <p:extLst>
      <p:ext uri="{BB962C8B-B14F-4D97-AF65-F5344CB8AC3E}">
        <p14:creationId xmlns:p14="http://schemas.microsoft.com/office/powerpoint/2010/main" val="2797600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5565" y="221610"/>
            <a:ext cx="8096534" cy="952098"/>
          </a:xfrm>
        </p:spPr>
        <p:txBody>
          <a:bodyPr>
            <a:normAutofit/>
          </a:bodyPr>
          <a:lstStyle/>
          <a:p>
            <a:pPr marL="182880" indent="0">
              <a:buNone/>
            </a:pPr>
            <a:r>
              <a:rPr lang="ka-GE" dirty="0" smtClean="0"/>
              <a:t>ამოცანები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8961" y="1105470"/>
            <a:ext cx="7994176" cy="5189561"/>
          </a:xfrm>
        </p:spPr>
        <p:txBody>
          <a:bodyPr>
            <a:normAutofit/>
          </a:bodyPr>
          <a:lstStyle/>
          <a:p>
            <a:pPr algn="l"/>
            <a:r>
              <a:rPr lang="ka-GE" smtClean="0"/>
              <a:t>10. </a:t>
            </a:r>
            <a:r>
              <a:rPr lang="ka-GE" dirty="0" smtClean="0"/>
              <a:t>განიხილეთ 30 წლიანი ფიქსირებული გადახდის სესხი 500 000ლ-ის ოდენობით წლიური საპროცენტო განაკვეთით 6%-ით. იპოვეთ განსხვავება ყოველ თვიურ გადასახადს და ყოველ ორ თვეში გადასახადს შორის. </a:t>
            </a:r>
          </a:p>
        </p:txBody>
      </p:sp>
    </p:spTree>
    <p:extLst>
      <p:ext uri="{BB962C8B-B14F-4D97-AF65-F5344CB8AC3E}">
        <p14:creationId xmlns:p14="http://schemas.microsoft.com/office/powerpoint/2010/main" val="3228803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5565" y="221610"/>
            <a:ext cx="8096534" cy="952098"/>
          </a:xfrm>
        </p:spPr>
        <p:txBody>
          <a:bodyPr/>
          <a:lstStyle/>
          <a:p>
            <a:pPr marL="182880" indent="0">
              <a:buNone/>
            </a:pPr>
            <a:r>
              <a:rPr lang="ka-GE" dirty="0" smtClean="0"/>
              <a:t>შესავალი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5564" y="1323833"/>
            <a:ext cx="7994176" cy="5189561"/>
          </a:xfrm>
        </p:spPr>
        <p:txBody>
          <a:bodyPr>
            <a:normAutofit/>
          </a:bodyPr>
          <a:lstStyle/>
          <a:p>
            <a:pPr algn="l"/>
            <a:r>
              <a:rPr lang="ka-GE" dirty="0" smtClean="0"/>
              <a:t>იპოთეკური სესხი არის გრძელ ვადიანი სესხი გამყარებული უძრავი ქონებით. </a:t>
            </a:r>
          </a:p>
          <a:p>
            <a:pPr algn="l"/>
            <a:endParaRPr lang="ka-GE" dirty="0"/>
          </a:p>
          <a:p>
            <a:pPr algn="l"/>
            <a:r>
              <a:rPr lang="ka-GE" dirty="0" smtClean="0"/>
              <a:t>მსესხებელი იხდის სესხის ძირის და პროცენტის გარკვეულ კომბინაციას, რომლის საშუალებითაც ვადის გასვლის შემდეგ სესხი და პროცენტი მთლიანადაა დაფარული. </a:t>
            </a:r>
          </a:p>
          <a:p>
            <a:pPr algn="l"/>
            <a:endParaRPr lang="ka-GE" dirty="0"/>
          </a:p>
          <a:p>
            <a:pPr algn="l"/>
            <a:r>
              <a:rPr lang="ka-GE" dirty="0" smtClean="0"/>
              <a:t>იპოთეკური სესხის საპროცენტო განაკვეთი განისაზღვრება სამი ფაქტორით.</a:t>
            </a:r>
          </a:p>
          <a:p>
            <a:pPr marL="457200" indent="-457200" algn="l">
              <a:buAutoNum type="arabicPeriod"/>
            </a:pPr>
            <a:r>
              <a:rPr lang="ka-GE" dirty="0" smtClean="0"/>
              <a:t>მიმდინარე გრძელ ვადიანი ბაზრის განაკვეთით</a:t>
            </a:r>
          </a:p>
          <a:p>
            <a:pPr marL="457200" indent="-457200" algn="l">
              <a:buAutoNum type="arabicPeriod"/>
            </a:pPr>
            <a:r>
              <a:rPr lang="ka-GE" dirty="0" smtClean="0"/>
              <a:t>ხანგრძლივობა</a:t>
            </a:r>
          </a:p>
          <a:p>
            <a:pPr marL="457200" indent="-457200" algn="l">
              <a:buAutoNum type="arabicPeriod"/>
            </a:pPr>
            <a:r>
              <a:rPr lang="ka-GE" dirty="0" smtClean="0"/>
              <a:t>დისკონტირების განაკვეთი  (სესხის პროცენტი რომელსაც მსესხებელი იხდის სესხის აღების დროს) </a:t>
            </a:r>
          </a:p>
        </p:txBody>
      </p:sp>
    </p:spTree>
    <p:extLst>
      <p:ext uri="{BB962C8B-B14F-4D97-AF65-F5344CB8AC3E}">
        <p14:creationId xmlns:p14="http://schemas.microsoft.com/office/powerpoint/2010/main" val="2914898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5565" y="221610"/>
            <a:ext cx="8096534" cy="952098"/>
          </a:xfrm>
        </p:spPr>
        <p:txBody>
          <a:bodyPr/>
          <a:lstStyle/>
          <a:p>
            <a:pPr marL="182880" indent="0">
              <a:buNone/>
            </a:pPr>
            <a:r>
              <a:rPr lang="ka-GE" sz="4000" dirty="0" smtClean="0"/>
              <a:t>ეფექტური სარგებლის განაკვეთი</a:t>
            </a:r>
            <a:endParaRPr lang="en-US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675564" y="1323833"/>
                <a:ext cx="7994176" cy="5189561"/>
              </a:xfrm>
            </p:spPr>
            <p:txBody>
              <a:bodyPr>
                <a:normAutofit/>
              </a:bodyPr>
              <a:lstStyle/>
              <a:p>
                <a:pPr algn="l"/>
                <a:r>
                  <a:rPr lang="ka-GE" dirty="0" smtClean="0"/>
                  <a:t>ზოგიერთი სესხის გადახდა ხდება წელიწადში რამდენჯერმე. სხვადასხვა სესხების შედარებისთვის რომელთაც სხვადასხვა სარგებლის განაკეთები აქვს და გადახდის სხვადასხვა პერიოდები, მაშინ იყენებენ </a:t>
                </a:r>
                <a:r>
                  <a:rPr lang="ka-GE" b="1" u="sng" dirty="0" smtClean="0"/>
                  <a:t>ეფექტური სარგებლის განაკვეთის </a:t>
                </a:r>
                <a:r>
                  <a:rPr lang="ka-GE" dirty="0" smtClean="0"/>
                  <a:t>ცნებას.</a:t>
                </a:r>
              </a:p>
              <a:p>
                <a:pPr algn="l"/>
                <a:endParaRPr lang="ka-GE" dirty="0"/>
              </a:p>
              <a:p>
                <a:pPr algn="l"/>
                <a:r>
                  <a:rPr lang="ka-GE" b="1" u="sng" dirty="0" smtClean="0"/>
                  <a:t>ეფექტური სარგებლის განაკვეთი - </a:t>
                </a:r>
                <a:r>
                  <a:rPr lang="ka-GE" dirty="0" smtClean="0"/>
                  <a:t>არის წლიური სარგებლის განაკვეთი რომელსაც წელიწადში ერთხელ გადაიხდით და იგივე თანხის გადახდა მოგიწევს რაც წელიწადში რამდენჯერმე გადახდით.</a:t>
                </a:r>
                <a:endParaRPr lang="ka-GE" b="1" u="sng" dirty="0" smtClean="0"/>
              </a:p>
              <a:p>
                <a:pPr algn="l"/>
                <a:endParaRPr lang="ka-GE" dirty="0"/>
              </a:p>
              <a:p>
                <a:pPr algn="l"/>
                <a:r>
                  <a:rPr lang="ka-GE" dirty="0" smtClean="0"/>
                  <a:t>ეფექტური სარგებლის განაკვეთი = (1+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𝑖</m:t>
                    </m:r>
                    <m:r>
                      <a:rPr lang="en-US" b="0" i="1" smtClean="0">
                        <a:latin typeface="Cambria Math"/>
                      </a:rPr>
                      <m:t>/</m:t>
                    </m:r>
                    <m:r>
                      <a:rPr lang="en-US" b="0" i="1" smtClean="0">
                        <a:latin typeface="Cambria Math"/>
                      </a:rPr>
                      <m:t>𝑛</m:t>
                    </m:r>
                    <m:r>
                      <a:rPr lang="en-US" b="0" i="1" smtClean="0">
                        <a:latin typeface="Cambria Math"/>
                      </a:rPr>
                      <m:t>)^</m:t>
                    </m:r>
                    <m:r>
                      <a:rPr lang="en-US" b="0" i="1" smtClean="0">
                        <a:latin typeface="Cambria Math"/>
                      </a:rPr>
                      <m:t>𝑛</m:t>
                    </m:r>
                    <m:r>
                      <a:rPr lang="en-US" b="0" i="1" smtClean="0">
                        <a:latin typeface="Cambria Math"/>
                      </a:rPr>
                      <m:t>−1</m:t>
                    </m:r>
                  </m:oMath>
                </a14:m>
                <a:endParaRPr lang="en-US" b="0" dirty="0" smtClean="0"/>
              </a:p>
              <a:p>
                <a:pPr algn="l"/>
                <a:endParaRPr lang="en-US" dirty="0" smtClean="0"/>
              </a:p>
              <a:p>
                <a:pPr algn="l"/>
                <a:r>
                  <a:rPr lang="ka-GE" dirty="0" smtClean="0"/>
                  <a:t>სადაც </a:t>
                </a:r>
                <a:r>
                  <a:rPr lang="en-US" dirty="0" smtClean="0"/>
                  <a:t>n</a:t>
                </a:r>
                <a:r>
                  <a:rPr lang="ka-GE" dirty="0" smtClean="0"/>
                  <a:t> არის წელიწადში სესხის გადახდების რაოდენობა, ხოლო </a:t>
                </a:r>
                <a:r>
                  <a:rPr lang="en-US" dirty="0" smtClean="0"/>
                  <a:t>i</a:t>
                </a:r>
                <a:r>
                  <a:rPr lang="ka-GE" dirty="0" smtClean="0"/>
                  <a:t> წლიური სარგებლის პროცენტი.</a:t>
                </a:r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675564" y="1323833"/>
                <a:ext cx="7994176" cy="5189561"/>
              </a:xfrm>
              <a:blipFill rotWithShape="0">
                <a:blip r:embed="rId2"/>
                <a:stretch>
                  <a:fillRect l="-686" t="-10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3852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5565" y="221610"/>
            <a:ext cx="8096534" cy="952098"/>
          </a:xfrm>
        </p:spPr>
        <p:txBody>
          <a:bodyPr/>
          <a:lstStyle/>
          <a:p>
            <a:pPr marL="182880" indent="0">
              <a:buNone/>
            </a:pPr>
            <a:r>
              <a:rPr lang="ka-GE" sz="4000" dirty="0" smtClean="0"/>
              <a:t>ეფექტური სარგებლის განაკვეთი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5564" y="1323833"/>
            <a:ext cx="7994176" cy="5189561"/>
          </a:xfrm>
        </p:spPr>
        <p:txBody>
          <a:bodyPr>
            <a:normAutofit/>
          </a:bodyPr>
          <a:lstStyle/>
          <a:p>
            <a:pPr algn="l"/>
            <a:r>
              <a:rPr lang="ka-GE" dirty="0" smtClean="0"/>
              <a:t>განვიხილოთ ორი სესხის შესაძლებლობა:</a:t>
            </a:r>
          </a:p>
          <a:p>
            <a:pPr marL="457200" indent="-457200" algn="l">
              <a:buAutoNum type="arabicPeriod"/>
            </a:pPr>
            <a:r>
              <a:rPr lang="ka-GE" dirty="0" smtClean="0"/>
              <a:t>წინასწარი გადახდის გარეშე წელიწადში 12%-ად (ყოველ თვიური გადახდით)</a:t>
            </a:r>
          </a:p>
          <a:p>
            <a:pPr marL="457200" indent="-457200" algn="l">
              <a:buAutoNum type="arabicPeriod"/>
            </a:pPr>
            <a:r>
              <a:rPr lang="ka-GE" dirty="0" smtClean="0"/>
              <a:t>წინასწარ 2%-ის გადახდის შემდეგ წლიური 11,5%-ად (ყოველ თვიური გადახდით)</a:t>
            </a:r>
          </a:p>
          <a:p>
            <a:pPr marL="457200" indent="-457200" algn="l">
              <a:buAutoNum type="arabicPeriod"/>
            </a:pPr>
            <a:endParaRPr lang="ka-GE" dirty="0"/>
          </a:p>
          <a:p>
            <a:pPr algn="l"/>
            <a:r>
              <a:rPr lang="ka-GE" dirty="0" smtClean="0"/>
              <a:t>ამ ორი სესხის შედარებისთვის უნდა შევადაროთ ეფექტური სარგებლის განაკვეთები.</a:t>
            </a:r>
          </a:p>
          <a:p>
            <a:pPr algn="l"/>
            <a:endParaRPr lang="ka-GE" dirty="0"/>
          </a:p>
          <a:p>
            <a:pPr marL="457200" indent="-457200" algn="l">
              <a:buAutoNum type="arabicPeriod"/>
            </a:pPr>
            <a:r>
              <a:rPr lang="ka-GE" dirty="0" smtClean="0"/>
              <a:t>პირველ სესხზე ეფექ. სარგე. განაკვ = (1+0,01)^12-1=12,68%</a:t>
            </a:r>
          </a:p>
          <a:p>
            <a:pPr algn="l"/>
            <a:r>
              <a:rPr lang="ka-GE" dirty="0"/>
              <a:t> </a:t>
            </a:r>
            <a:r>
              <a:rPr lang="ka-GE" dirty="0" smtClean="0"/>
              <a:t>ანუ თუ 100 000$-ის სესხი გაქვთ აღებული 30 წლით, თვიურად გადაიხდით 1 028,61$-ს</a:t>
            </a:r>
          </a:p>
        </p:txBody>
      </p:sp>
    </p:spTree>
    <p:extLst>
      <p:ext uri="{BB962C8B-B14F-4D97-AF65-F5344CB8AC3E}">
        <p14:creationId xmlns:p14="http://schemas.microsoft.com/office/powerpoint/2010/main" val="1547749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5565" y="221610"/>
            <a:ext cx="8096534" cy="952098"/>
          </a:xfrm>
        </p:spPr>
        <p:txBody>
          <a:bodyPr/>
          <a:lstStyle/>
          <a:p>
            <a:pPr marL="182880" indent="0">
              <a:buNone/>
            </a:pPr>
            <a:r>
              <a:rPr lang="ka-GE" sz="4000" dirty="0" smtClean="0"/>
              <a:t>ეფექტური სარგებლის განაკვეთი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5564" y="1323833"/>
            <a:ext cx="7994176" cy="5189561"/>
          </a:xfrm>
        </p:spPr>
        <p:txBody>
          <a:bodyPr>
            <a:normAutofit/>
          </a:bodyPr>
          <a:lstStyle/>
          <a:p>
            <a:pPr algn="l"/>
            <a:r>
              <a:rPr lang="ka-GE" dirty="0" smtClean="0"/>
              <a:t>2. ეფექტური სარგებლის განაკვეთი გამოსათვლელად გავაანალიზოთ წლიური გადასახადი.  წინასწარ იხდით 2%-ს ანუ 2 000$-ს და იღებთ 98 000$-ის სესხს. თუმცა თქვენი წლიური გადასახადი </a:t>
            </a:r>
            <a:r>
              <a:rPr lang="ka-GE" dirty="0" smtClean="0"/>
              <a:t>გამოითვლება </a:t>
            </a:r>
            <a:r>
              <a:rPr lang="ka-GE" dirty="0" smtClean="0"/>
              <a:t>100 000$-ით </a:t>
            </a:r>
            <a:r>
              <a:rPr lang="ka-GE" dirty="0" smtClean="0"/>
              <a:t>და</a:t>
            </a:r>
            <a:r>
              <a:rPr lang="ka-GE" dirty="0" smtClean="0"/>
              <a:t> </a:t>
            </a:r>
            <a:r>
              <a:rPr lang="ka-GE" dirty="0" smtClean="0"/>
              <a:t>დაბალი 11,5%-ით.</a:t>
            </a:r>
          </a:p>
          <a:p>
            <a:pPr algn="l"/>
            <a:endParaRPr lang="ka-GE" dirty="0"/>
          </a:p>
          <a:p>
            <a:pPr algn="l"/>
            <a:r>
              <a:rPr lang="ka-GE" dirty="0" smtClean="0"/>
              <a:t>თვიური გადასახადი </a:t>
            </a:r>
            <a:r>
              <a:rPr lang="ka-GE" dirty="0" smtClean="0"/>
              <a:t>შეადგენს </a:t>
            </a:r>
            <a:r>
              <a:rPr lang="ka-GE" dirty="0" smtClean="0"/>
              <a:t>990,29</a:t>
            </a:r>
            <a:r>
              <a:rPr lang="ka-GE" dirty="0" smtClean="0"/>
              <a:t>$, რაც არის </a:t>
            </a:r>
            <a:r>
              <a:rPr lang="ka-GE" dirty="0" smtClean="0"/>
              <a:t>0,9804%</a:t>
            </a:r>
          </a:p>
          <a:p>
            <a:pPr algn="l"/>
            <a:endParaRPr lang="ka-GE" dirty="0"/>
          </a:p>
          <a:p>
            <a:pPr algn="l"/>
            <a:r>
              <a:rPr lang="ka-GE" dirty="0" smtClean="0"/>
              <a:t>ეფექტური </a:t>
            </a:r>
            <a:r>
              <a:rPr lang="ka-GE" dirty="0" smtClean="0"/>
              <a:t>სარგებლის </a:t>
            </a:r>
            <a:r>
              <a:rPr lang="ka-GE" dirty="0" smtClean="0"/>
              <a:t>განაკვეთია =(1+0,009804)^12-1=12,42%</a:t>
            </a:r>
          </a:p>
          <a:p>
            <a:pPr algn="l"/>
            <a:endParaRPr lang="ka-GE" dirty="0"/>
          </a:p>
          <a:p>
            <a:pPr algn="l"/>
            <a:r>
              <a:rPr lang="ka-GE" dirty="0" smtClean="0"/>
              <a:t>ამიტომ ჯობია მერე შემოთავაზება</a:t>
            </a:r>
          </a:p>
        </p:txBody>
      </p:sp>
    </p:spTree>
    <p:extLst>
      <p:ext uri="{BB962C8B-B14F-4D97-AF65-F5344CB8AC3E}">
        <p14:creationId xmlns:p14="http://schemas.microsoft.com/office/powerpoint/2010/main" val="906489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5565" y="221610"/>
            <a:ext cx="8096534" cy="952098"/>
          </a:xfrm>
        </p:spPr>
        <p:txBody>
          <a:bodyPr/>
          <a:lstStyle/>
          <a:p>
            <a:pPr marL="182880" indent="0">
              <a:buNone/>
            </a:pPr>
            <a:r>
              <a:rPr lang="ka-GE" sz="4000" dirty="0" smtClean="0"/>
              <a:t>ეფექტური სარგებლის განაკვეთი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5564" y="1323833"/>
            <a:ext cx="7994176" cy="5189561"/>
          </a:xfrm>
        </p:spPr>
        <p:txBody>
          <a:bodyPr>
            <a:normAutofit/>
          </a:bodyPr>
          <a:lstStyle/>
          <a:p>
            <a:pPr algn="l"/>
            <a:r>
              <a:rPr lang="ka-GE" dirty="0" smtClean="0"/>
              <a:t>თუ გავაანალიზებთ უფრო ღრმად, თქვენ თვიურად ზოგავთ $38,32, თუმცა წინასწარ იხდით $2000, რომ აირჩიოთ რომელი ჯობია, უნდა გაანალიზოთ რამდენი ხნით აპირებთ ამ სახლში ცხოვრებას.</a:t>
            </a:r>
          </a:p>
          <a:p>
            <a:pPr algn="l"/>
            <a:endParaRPr lang="ka-GE" dirty="0" smtClean="0"/>
          </a:p>
          <a:p>
            <a:pPr algn="l"/>
            <a:r>
              <a:rPr lang="ka-GE" dirty="0" smtClean="0"/>
              <a:t>თუ გამოვთვლით ხანგრძლივობას, რომლის დროსაც თვიური დანაზოგები გაუტოლდება წინასწარ გადახდილ თანხას მივიღებთ 74 თვეს = 6,2 წელიწადს,</a:t>
            </a:r>
          </a:p>
          <a:p>
            <a:pPr algn="l"/>
            <a:endParaRPr lang="ka-GE" dirty="0" smtClean="0"/>
          </a:p>
          <a:p>
            <a:pPr algn="l"/>
            <a:r>
              <a:rPr lang="ka-GE" smtClean="0"/>
              <a:t>ანუ, თქვენ თუ უფრი დიდხანს აპირებთ ცხოვრებას, მაშინ მეორე სესხი ჯობია.</a:t>
            </a:r>
            <a:endParaRPr lang="ka-GE" dirty="0" smtClean="0"/>
          </a:p>
        </p:txBody>
      </p:sp>
    </p:spTree>
    <p:extLst>
      <p:ext uri="{BB962C8B-B14F-4D97-AF65-F5344CB8AC3E}">
        <p14:creationId xmlns:p14="http://schemas.microsoft.com/office/powerpoint/2010/main" val="906489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5565" y="221610"/>
            <a:ext cx="8096534" cy="952098"/>
          </a:xfrm>
        </p:spPr>
        <p:txBody>
          <a:bodyPr/>
          <a:lstStyle/>
          <a:p>
            <a:pPr marL="182880" indent="0">
              <a:buNone/>
            </a:pPr>
            <a:r>
              <a:rPr lang="ka-GE" sz="4000" dirty="0" smtClean="0"/>
              <a:t>ეფექტური სარგებლის განაკვეთი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5564" y="1323833"/>
            <a:ext cx="7994176" cy="5189561"/>
          </a:xfrm>
        </p:spPr>
        <p:txBody>
          <a:bodyPr>
            <a:normAutofit/>
          </a:bodyPr>
          <a:lstStyle/>
          <a:p>
            <a:pPr algn="l"/>
            <a:r>
              <a:rPr lang="ka-GE" dirty="0" smtClean="0"/>
              <a:t>ყოველ თვიური გადახდის სესხი წელიწადში 12 %-ად, 2 % დისკონტირების განაკვეთი.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0297357"/>
              </p:ext>
            </p:extLst>
          </p:nvPr>
        </p:nvGraphicFramePr>
        <p:xfrm>
          <a:off x="1295400" y="2286000"/>
          <a:ext cx="6096000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ka-GE" dirty="0" smtClean="0"/>
                        <a:t>ხანგრძლივობა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ეფექტური სარგ.</a:t>
                      </a:r>
                      <a:r>
                        <a:rPr lang="ka-GE" baseline="0" dirty="0" smtClean="0"/>
                        <a:t> განაკვეთი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a-GE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14,54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a-GE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13,4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a-GE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13,02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a-GE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12,84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a-GE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12,73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a-GE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11,65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a-GE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12,6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a-GE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12,52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a-GE" dirty="0" smtClean="0"/>
                        <a:t>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12,45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a-GE" dirty="0" smtClean="0"/>
                        <a:t>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12,42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5207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5565" y="221610"/>
            <a:ext cx="8096534" cy="952098"/>
          </a:xfrm>
        </p:spPr>
        <p:txBody>
          <a:bodyPr>
            <a:normAutofit/>
          </a:bodyPr>
          <a:lstStyle/>
          <a:p>
            <a:pPr marL="182880" indent="0">
              <a:buNone/>
            </a:pPr>
            <a:r>
              <a:rPr lang="ka-GE" dirty="0" smtClean="0"/>
              <a:t>გრძელ ვადიანი სესხი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5564" y="1323833"/>
            <a:ext cx="7994176" cy="5189561"/>
          </a:xfrm>
        </p:spPr>
        <p:txBody>
          <a:bodyPr>
            <a:normAutofit/>
          </a:bodyPr>
          <a:lstStyle/>
          <a:p>
            <a:pPr algn="l"/>
            <a:r>
              <a:rPr lang="ka-GE" dirty="0" smtClean="0"/>
              <a:t>დასაწყისში მსესხებელი იხდის უფრ მეტს პროცენტის გადასახადს და შედარებით ნაკლებს სესხის ძირის გადასახადს. რაც იცვლება გარკვეული პერიოდის შემდეგ. </a:t>
            </a:r>
          </a:p>
          <a:p>
            <a:pPr algn="l"/>
            <a:endParaRPr lang="ka-GE" dirty="0"/>
          </a:p>
          <a:p>
            <a:pPr algn="l"/>
            <a:endParaRPr lang="ka-GE" dirty="0" smtClean="0"/>
          </a:p>
          <a:p>
            <a:pPr algn="l"/>
            <a:r>
              <a:rPr lang="ka-GE" dirty="0" smtClean="0"/>
              <a:t>განვიხილოთ 30 წლიანი სესხი 130 000ლ-ის ოდენობით წლიური 8,5%-ით. </a:t>
            </a:r>
          </a:p>
          <a:p>
            <a:pPr algn="l"/>
            <a:endParaRPr lang="ka-GE" dirty="0" smtClean="0"/>
          </a:p>
        </p:txBody>
      </p:sp>
    </p:spTree>
    <p:extLst>
      <p:ext uri="{BB962C8B-B14F-4D97-AF65-F5344CB8AC3E}">
        <p14:creationId xmlns:p14="http://schemas.microsoft.com/office/powerpoint/2010/main" val="1173697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5565" y="221610"/>
            <a:ext cx="8096534" cy="952098"/>
          </a:xfrm>
        </p:spPr>
        <p:txBody>
          <a:bodyPr>
            <a:normAutofit/>
          </a:bodyPr>
          <a:lstStyle/>
          <a:p>
            <a:pPr marL="182880" indent="0">
              <a:buNone/>
            </a:pPr>
            <a:r>
              <a:rPr lang="ka-GE" dirty="0" smtClean="0"/>
              <a:t>გრძელ ვადიანი სესხი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5564" y="1323833"/>
            <a:ext cx="7994176" cy="5189561"/>
          </a:xfrm>
        </p:spPr>
        <p:txBody>
          <a:bodyPr>
            <a:normAutofit/>
          </a:bodyPr>
          <a:lstStyle/>
          <a:p>
            <a:pPr algn="l"/>
            <a:r>
              <a:rPr lang="ka-GE" dirty="0" smtClean="0"/>
              <a:t>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377181"/>
              </p:ext>
            </p:extLst>
          </p:nvPr>
        </p:nvGraphicFramePr>
        <p:xfrm>
          <a:off x="1121664" y="1780370"/>
          <a:ext cx="7338768" cy="330454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016000"/>
                <a:gridCol w="1210200"/>
                <a:gridCol w="1152128"/>
                <a:gridCol w="1368152"/>
                <a:gridCol w="1296144"/>
                <a:gridCol w="1296144"/>
              </a:tblGrid>
              <a:tr h="370840">
                <a:tc>
                  <a:txBody>
                    <a:bodyPr/>
                    <a:lstStyle/>
                    <a:p>
                      <a:r>
                        <a:rPr lang="ka-GE" dirty="0" smtClean="0"/>
                        <a:t>გადახდის ოდენობა</a:t>
                      </a:r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სესხი პერიოდის დასაწყისში</a:t>
                      </a:r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თვიური გადასახადი</a:t>
                      </a:r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პროცენტის გადასახადი</a:t>
                      </a:r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სესხის ძირის</a:t>
                      </a:r>
                      <a:r>
                        <a:rPr lang="ka-GE" baseline="0" dirty="0" smtClean="0"/>
                        <a:t> გადასახადი</a:t>
                      </a:r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სესხი პერიოდის</a:t>
                      </a:r>
                      <a:r>
                        <a:rPr lang="ka-GE" baseline="0" dirty="0" smtClean="0"/>
                        <a:t> ბოლოს</a:t>
                      </a:r>
                      <a:endParaRPr lang="en-US" dirty="0"/>
                    </a:p>
                  </a:txBody>
                  <a:tcPr marL="68580" marR="6858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a-GE" dirty="0" smtClean="0"/>
                        <a:t>1</a:t>
                      </a:r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130 000</a:t>
                      </a:r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999,59</a:t>
                      </a:r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920,83</a:t>
                      </a:r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78,75</a:t>
                      </a:r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129 921,24</a:t>
                      </a:r>
                      <a:endParaRPr lang="en-US" dirty="0"/>
                    </a:p>
                  </a:txBody>
                  <a:tcPr marL="68580" marR="6858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a-GE" dirty="0" smtClean="0"/>
                        <a:t>24</a:t>
                      </a:r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128 040,25</a:t>
                      </a:r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999,59</a:t>
                      </a:r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906,95</a:t>
                      </a:r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92,66</a:t>
                      </a:r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127</a:t>
                      </a:r>
                      <a:r>
                        <a:rPr lang="ka-GE" baseline="0" dirty="0" smtClean="0"/>
                        <a:t> 947,62</a:t>
                      </a:r>
                      <a:endParaRPr lang="en-US" dirty="0"/>
                    </a:p>
                  </a:txBody>
                  <a:tcPr marL="68580" marR="6858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a-GE" dirty="0" smtClean="0"/>
                        <a:t>60</a:t>
                      </a:r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124 256,74</a:t>
                      </a:r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999,59</a:t>
                      </a:r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880,15</a:t>
                      </a:r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119,43</a:t>
                      </a:r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124 137,31</a:t>
                      </a:r>
                      <a:endParaRPr lang="en-US" dirty="0"/>
                    </a:p>
                  </a:txBody>
                  <a:tcPr marL="68580" marR="6858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a-GE" dirty="0" smtClean="0"/>
                        <a:t>120</a:t>
                      </a:r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115 365,63</a:t>
                      </a:r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999,59</a:t>
                      </a:r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817,17</a:t>
                      </a:r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182,41</a:t>
                      </a:r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115 183,22</a:t>
                      </a:r>
                      <a:endParaRPr lang="en-US" dirty="0"/>
                    </a:p>
                  </a:txBody>
                  <a:tcPr marL="68580" marR="6858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a-GE" dirty="0" smtClean="0"/>
                        <a:t>180</a:t>
                      </a:r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101</a:t>
                      </a:r>
                      <a:r>
                        <a:rPr lang="ka-GE" baseline="0" dirty="0" smtClean="0"/>
                        <a:t> 786,23</a:t>
                      </a:r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999,59</a:t>
                      </a:r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720,99</a:t>
                      </a:r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278,60</a:t>
                      </a:r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101 507,63</a:t>
                      </a:r>
                      <a:endParaRPr lang="en-US" dirty="0"/>
                    </a:p>
                  </a:txBody>
                  <a:tcPr marL="68580" marR="6858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a-GE" dirty="0" smtClean="0"/>
                        <a:t>240</a:t>
                      </a:r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81 046,41</a:t>
                      </a:r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999,59</a:t>
                      </a:r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574,08</a:t>
                      </a:r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425,51</a:t>
                      </a:r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80 620,90</a:t>
                      </a:r>
                      <a:endParaRPr lang="en-US" dirty="0"/>
                    </a:p>
                  </a:txBody>
                  <a:tcPr marL="68580" marR="6858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a-GE" dirty="0" smtClean="0"/>
                        <a:t>360</a:t>
                      </a:r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991,77</a:t>
                      </a:r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999,59</a:t>
                      </a:r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7,82</a:t>
                      </a:r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991,77</a:t>
                      </a:r>
                      <a:endParaRPr lang="en-US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0</a:t>
                      </a:r>
                      <a:endParaRPr lang="en-US" dirty="0"/>
                    </a:p>
                  </a:txBody>
                  <a:tcPr marL="68580" marR="6858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6863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1397</TotalTime>
  <Words>871</Words>
  <Application>Microsoft Office PowerPoint</Application>
  <PresentationFormat>On-screen Show (4:3)</PresentationFormat>
  <Paragraphs>144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Cambria Math</vt:lpstr>
      <vt:lpstr>Sylfaen</vt:lpstr>
      <vt:lpstr>Office Theme</vt:lpstr>
      <vt:lpstr>იპოთეკური სესხები</vt:lpstr>
      <vt:lpstr>შესავალი</vt:lpstr>
      <vt:lpstr>ეფექტური სარგებლის განაკვეთი</vt:lpstr>
      <vt:lpstr>ეფექტური სარგებლის განაკვეთი</vt:lpstr>
      <vt:lpstr>ეფექტური სარგებლის განაკვეთი</vt:lpstr>
      <vt:lpstr>ეფექტური სარგებლის განაკვეთი</vt:lpstr>
      <vt:lpstr>ეფექტური სარგებლის განაკვეთი</vt:lpstr>
      <vt:lpstr>გრძელ ვადიანი სესხი</vt:lpstr>
      <vt:lpstr>გრძელ ვადიანი სესხი</vt:lpstr>
      <vt:lpstr>ამოცანები</vt:lpstr>
      <vt:lpstr>ამოცანები</vt:lpstr>
      <vt:lpstr>ამოცანები</vt:lpstr>
      <vt:lpstr>ამოცანები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Grigol Modebadze</cp:lastModifiedBy>
  <cp:revision>502</cp:revision>
  <dcterms:created xsi:type="dcterms:W3CDTF">2006-08-16T00:00:00Z</dcterms:created>
  <dcterms:modified xsi:type="dcterms:W3CDTF">2018-05-11T07:11:23Z</dcterms:modified>
</cp:coreProperties>
</file>